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9"/>
  </p:notesMasterIdLst>
  <p:handoutMasterIdLst>
    <p:handoutMasterId r:id="rId30"/>
  </p:handoutMasterIdLst>
  <p:sldIdLst>
    <p:sldId id="2435" r:id="rId5"/>
    <p:sldId id="258" r:id="rId6"/>
    <p:sldId id="2439" r:id="rId7"/>
    <p:sldId id="259" r:id="rId8"/>
    <p:sldId id="2440" r:id="rId9"/>
    <p:sldId id="260" r:id="rId10"/>
    <p:sldId id="2441" r:id="rId11"/>
    <p:sldId id="2442" r:id="rId12"/>
    <p:sldId id="2443" r:id="rId13"/>
    <p:sldId id="2444" r:id="rId14"/>
    <p:sldId id="2445" r:id="rId15"/>
    <p:sldId id="2446" r:id="rId16"/>
    <p:sldId id="2447" r:id="rId17"/>
    <p:sldId id="2448" r:id="rId18"/>
    <p:sldId id="2449" r:id="rId19"/>
    <p:sldId id="2450" r:id="rId20"/>
    <p:sldId id="2451" r:id="rId21"/>
    <p:sldId id="2453" r:id="rId22"/>
    <p:sldId id="2454" r:id="rId23"/>
    <p:sldId id="2455" r:id="rId24"/>
    <p:sldId id="2456" r:id="rId25"/>
    <p:sldId id="2457" r:id="rId26"/>
    <p:sldId id="2432" r:id="rId27"/>
    <p:sldId id="243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84" autoAdjust="0"/>
  </p:normalViewPr>
  <p:slideViewPr>
    <p:cSldViewPr snapToGrid="0">
      <p:cViewPr varScale="1">
        <p:scale>
          <a:sx n="69" d="100"/>
          <a:sy n="69" d="100"/>
        </p:scale>
        <p:origin x="564" y="32"/>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4/3/2025</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jpg>
</file>

<file path=ppt/media/image4.png>
</file>

<file path=ppt/media/image5.png>
</file>

<file path=ppt/media/image6.png>
</file>

<file path=ppt/media/image7.pn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4/3/2025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6</a:t>
            </a:fld>
            <a:endParaRPr lang="en-US" dirty="0"/>
          </a:p>
        </p:txBody>
      </p:sp>
    </p:spTree>
    <p:extLst>
      <p:ext uri="{BB962C8B-B14F-4D97-AF65-F5344CB8AC3E}">
        <p14:creationId xmlns:p14="http://schemas.microsoft.com/office/powerpoint/2010/main" val="13600104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17</a:t>
            </a:fld>
            <a:endParaRPr lang="en-US" dirty="0"/>
          </a:p>
        </p:txBody>
      </p:sp>
    </p:spTree>
    <p:extLst>
      <p:ext uri="{BB962C8B-B14F-4D97-AF65-F5344CB8AC3E}">
        <p14:creationId xmlns:p14="http://schemas.microsoft.com/office/powerpoint/2010/main" val="10438247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18</a:t>
            </a:fld>
            <a:endParaRPr lang="en-US" dirty="0"/>
          </a:p>
        </p:txBody>
      </p:sp>
    </p:spTree>
    <p:extLst>
      <p:ext uri="{BB962C8B-B14F-4D97-AF65-F5344CB8AC3E}">
        <p14:creationId xmlns:p14="http://schemas.microsoft.com/office/powerpoint/2010/main" val="8563309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19</a:t>
            </a:fld>
            <a:endParaRPr lang="en-US" dirty="0"/>
          </a:p>
        </p:txBody>
      </p:sp>
    </p:spTree>
    <p:extLst>
      <p:ext uri="{BB962C8B-B14F-4D97-AF65-F5344CB8AC3E}">
        <p14:creationId xmlns:p14="http://schemas.microsoft.com/office/powerpoint/2010/main" val="41788937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20</a:t>
            </a:fld>
            <a:endParaRPr lang="en-US" dirty="0"/>
          </a:p>
        </p:txBody>
      </p:sp>
    </p:spTree>
    <p:extLst>
      <p:ext uri="{BB962C8B-B14F-4D97-AF65-F5344CB8AC3E}">
        <p14:creationId xmlns:p14="http://schemas.microsoft.com/office/powerpoint/2010/main" val="22391731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21</a:t>
            </a:fld>
            <a:endParaRPr lang="en-US" dirty="0"/>
          </a:p>
        </p:txBody>
      </p:sp>
    </p:spTree>
    <p:extLst>
      <p:ext uri="{BB962C8B-B14F-4D97-AF65-F5344CB8AC3E}">
        <p14:creationId xmlns:p14="http://schemas.microsoft.com/office/powerpoint/2010/main" val="6895303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22</a:t>
            </a:fld>
            <a:endParaRPr lang="en-US" dirty="0"/>
          </a:p>
        </p:txBody>
      </p:sp>
    </p:spTree>
    <p:extLst>
      <p:ext uri="{BB962C8B-B14F-4D97-AF65-F5344CB8AC3E}">
        <p14:creationId xmlns:p14="http://schemas.microsoft.com/office/powerpoint/2010/main" val="6133009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7</a:t>
            </a:fld>
            <a:endParaRPr lang="en-US" dirty="0"/>
          </a:p>
        </p:txBody>
      </p:sp>
    </p:spTree>
    <p:extLst>
      <p:ext uri="{BB962C8B-B14F-4D97-AF65-F5344CB8AC3E}">
        <p14:creationId xmlns:p14="http://schemas.microsoft.com/office/powerpoint/2010/main" val="3192154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8</a:t>
            </a:fld>
            <a:endParaRPr lang="en-US" dirty="0"/>
          </a:p>
        </p:txBody>
      </p:sp>
    </p:spTree>
    <p:extLst>
      <p:ext uri="{BB962C8B-B14F-4D97-AF65-F5344CB8AC3E}">
        <p14:creationId xmlns:p14="http://schemas.microsoft.com/office/powerpoint/2010/main" val="2292734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10</a:t>
            </a:fld>
            <a:endParaRPr lang="en-US" dirty="0"/>
          </a:p>
        </p:txBody>
      </p:sp>
    </p:spTree>
    <p:extLst>
      <p:ext uri="{BB962C8B-B14F-4D97-AF65-F5344CB8AC3E}">
        <p14:creationId xmlns:p14="http://schemas.microsoft.com/office/powerpoint/2010/main" val="2676080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11</a:t>
            </a:fld>
            <a:endParaRPr lang="en-US" dirty="0"/>
          </a:p>
        </p:txBody>
      </p:sp>
    </p:spTree>
    <p:extLst>
      <p:ext uri="{BB962C8B-B14F-4D97-AF65-F5344CB8AC3E}">
        <p14:creationId xmlns:p14="http://schemas.microsoft.com/office/powerpoint/2010/main" val="19983032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12</a:t>
            </a:fld>
            <a:endParaRPr lang="en-US" dirty="0"/>
          </a:p>
        </p:txBody>
      </p:sp>
    </p:spTree>
    <p:extLst>
      <p:ext uri="{BB962C8B-B14F-4D97-AF65-F5344CB8AC3E}">
        <p14:creationId xmlns:p14="http://schemas.microsoft.com/office/powerpoint/2010/main" val="3544294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13</a:t>
            </a:fld>
            <a:endParaRPr lang="en-US" dirty="0"/>
          </a:p>
        </p:txBody>
      </p:sp>
    </p:spTree>
    <p:extLst>
      <p:ext uri="{BB962C8B-B14F-4D97-AF65-F5344CB8AC3E}">
        <p14:creationId xmlns:p14="http://schemas.microsoft.com/office/powerpoint/2010/main" val="37285315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15</a:t>
            </a:fld>
            <a:endParaRPr lang="en-US" dirty="0"/>
          </a:p>
        </p:txBody>
      </p:sp>
    </p:spTree>
    <p:extLst>
      <p:ext uri="{BB962C8B-B14F-4D97-AF65-F5344CB8AC3E}">
        <p14:creationId xmlns:p14="http://schemas.microsoft.com/office/powerpoint/2010/main" val="3606379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16</a:t>
            </a:fld>
            <a:endParaRPr lang="en-US" dirty="0"/>
          </a:p>
        </p:txBody>
      </p:sp>
    </p:spTree>
    <p:extLst>
      <p:ext uri="{BB962C8B-B14F-4D97-AF65-F5344CB8AC3E}">
        <p14:creationId xmlns:p14="http://schemas.microsoft.com/office/powerpoint/2010/main" val="35944194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smtClean="0"/>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smtClean="0"/>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smtClean="0"/>
              <a:t>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8.svg"/></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xmlns=""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en-US" b="1" dirty="0" smtClean="0"/>
              <a:t>Cyber security </a:t>
            </a:r>
            <a:r>
              <a:rPr lang="en-US" b="1" dirty="0" err="1" smtClean="0"/>
              <a:t>chatbot</a:t>
            </a:r>
            <a:endParaRPr lang="en-US" b="1" dirty="0">
              <a:solidFill>
                <a:schemeClr val="bg1"/>
              </a:solidFill>
            </a:endParaRP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3470275" y="3890624"/>
            <a:ext cx="5251450" cy="1152431"/>
          </a:xfrm>
        </p:spPr>
        <p:txBody>
          <a:bodyPr>
            <a:noAutofit/>
          </a:bodyPr>
          <a:lstStyle/>
          <a:p>
            <a:r>
              <a:rPr lang="en-US" sz="2000" b="1" dirty="0" smtClean="0"/>
              <a:t>By: Kopano Leshope ST10459862</a:t>
            </a:r>
          </a:p>
          <a:p>
            <a:r>
              <a:rPr lang="en-US" sz="2000" b="1" dirty="0" err="1" smtClean="0"/>
              <a:t>leshopeChatBotPrj</a:t>
            </a:r>
            <a:endParaRPr lang="en-US" sz="2000" b="1" dirty="0">
              <a:solidFill>
                <a:schemeClr val="bg1"/>
              </a:solidFill>
            </a:endParaRPr>
          </a:p>
        </p:txBody>
      </p:sp>
    </p:spTree>
    <p:extLst>
      <p:ext uri="{BB962C8B-B14F-4D97-AF65-F5344CB8AC3E}">
        <p14:creationId xmlns:p14="http://schemas.microsoft.com/office/powerpoint/2010/main" val="11020454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5587314" y="524489"/>
            <a:ext cx="4018722" cy="573989"/>
          </a:xfrm>
        </p:spPr>
        <p:txBody>
          <a:bodyPr/>
          <a:lstStyle/>
          <a:p>
            <a:r>
              <a:rPr lang="en-US" cap="none" dirty="0" err="1" smtClean="0"/>
              <a:t>DisplayLogo</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5600733" y="1053171"/>
            <a:ext cx="3991884" cy="628722"/>
          </a:xfrm>
        </p:spPr>
        <p:txBody>
          <a:bodyPr>
            <a:noAutofit/>
          </a:bodyPr>
          <a:lstStyle/>
          <a:p>
            <a:r>
              <a:rPr lang="en-US" sz="1300" b="1" dirty="0" smtClean="0"/>
              <a:t>The code that allows the displays the picture/logo</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5614152" y="1600939"/>
            <a:ext cx="5068456" cy="4867364"/>
          </a:xfrm>
        </p:spPr>
        <p:txBody>
          <a:bodyPr>
            <a:normAutofit/>
          </a:bodyPr>
          <a:lstStyle/>
          <a:p>
            <a:pPr marL="0" indent="0">
              <a:buNone/>
            </a:pPr>
            <a:r>
              <a:rPr lang="en-US" dirty="0" smtClean="0"/>
              <a:t>On this class we are converting an actual image into an </a:t>
            </a:r>
            <a:r>
              <a:rPr lang="en-US" dirty="0" err="1" smtClean="0"/>
              <a:t>ascii</a:t>
            </a:r>
            <a:r>
              <a:rPr lang="en-US" dirty="0" smtClean="0"/>
              <a:t>-art and displaying it on the console program:</a:t>
            </a:r>
          </a:p>
          <a:p>
            <a:r>
              <a:rPr lang="en-US" dirty="0" smtClean="0"/>
              <a:t>Load the picture and resize it</a:t>
            </a:r>
          </a:p>
          <a:p>
            <a:r>
              <a:rPr lang="en-US" dirty="0" smtClean="0"/>
              <a:t>Use nested for loops to process the pixels</a:t>
            </a:r>
          </a:p>
          <a:p>
            <a:r>
              <a:rPr lang="en-US" dirty="0" smtClean="0"/>
              <a:t>Convert the pixels brightness into asci characters</a:t>
            </a:r>
          </a:p>
          <a:p>
            <a:r>
              <a:rPr lang="en-US" dirty="0" smtClean="0"/>
              <a:t>Display the picture on the console program</a:t>
            </a:r>
          </a:p>
          <a:p>
            <a:pPr marL="0" indent="0">
              <a:buNone/>
            </a:pPr>
            <a:endParaRPr lang="en-US" dirty="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10</a:t>
            </a:fld>
            <a:endParaRPr lang="en-US" dirty="0"/>
          </a:p>
        </p:txBody>
      </p:sp>
      <p:pic>
        <p:nvPicPr>
          <p:cNvPr id="16"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a:xfrm>
            <a:off x="0" y="0"/>
            <a:ext cx="5039361" cy="6858000"/>
          </a:xfrm>
        </p:spPr>
      </p:pic>
      <p:sp>
        <p:nvSpPr>
          <p:cNvPr id="18"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1" y="-13504"/>
            <a:ext cx="503936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97669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5587314" y="524489"/>
            <a:ext cx="4018722" cy="573989"/>
          </a:xfrm>
        </p:spPr>
        <p:txBody>
          <a:bodyPr/>
          <a:lstStyle/>
          <a:p>
            <a:r>
              <a:rPr lang="en-US" cap="none" dirty="0" err="1" smtClean="0"/>
              <a:t>DisplayLogo</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5614152" y="1098478"/>
            <a:ext cx="3991884" cy="333158"/>
          </a:xfrm>
        </p:spPr>
        <p:txBody>
          <a:bodyPr>
            <a:noAutofit/>
          </a:bodyPr>
          <a:lstStyle/>
          <a:p>
            <a:r>
              <a:rPr lang="en-US" sz="1300" b="1" dirty="0" smtClean="0"/>
              <a:t>The constructor</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5614152" y="1431636"/>
            <a:ext cx="5068456" cy="4867364"/>
          </a:xfrm>
        </p:spPr>
        <p:txBody>
          <a:bodyPr>
            <a:normAutofit/>
          </a:bodyPr>
          <a:lstStyle/>
          <a:p>
            <a:pPr marL="0" indent="0">
              <a:buNone/>
            </a:pPr>
            <a:r>
              <a:rPr lang="en-US" b="1" dirty="0" smtClean="0"/>
              <a:t>On the constructor:</a:t>
            </a:r>
          </a:p>
          <a:p>
            <a:pPr marL="457200" lvl="1" indent="0">
              <a:spcBef>
                <a:spcPts val="0"/>
              </a:spcBef>
              <a:buNone/>
            </a:pPr>
            <a:r>
              <a:rPr lang="en-US" sz="1600" dirty="0" smtClean="0"/>
              <a:t>The variable </a:t>
            </a:r>
            <a:r>
              <a:rPr lang="en-US" sz="1600" dirty="0" err="1" smtClean="0"/>
              <a:t>logoPath</a:t>
            </a:r>
            <a:r>
              <a:rPr lang="en-US" sz="1600" dirty="0" smtClean="0"/>
              <a:t>:</a:t>
            </a:r>
            <a:endParaRPr lang="en-ZA" sz="1600" dirty="0" smtClean="0"/>
          </a:p>
          <a:p>
            <a:pPr lvl="1">
              <a:spcBef>
                <a:spcPts val="0"/>
              </a:spcBef>
            </a:pPr>
            <a:r>
              <a:rPr lang="en-US" sz="1600" dirty="0" smtClean="0"/>
              <a:t>Get’s the base directory</a:t>
            </a:r>
            <a:r>
              <a:rPr lang="en-US" sz="1600" dirty="0" smtClean="0"/>
              <a:t>.</a:t>
            </a:r>
          </a:p>
          <a:p>
            <a:pPr marL="457200" lvl="1" indent="0">
              <a:spcBef>
                <a:spcPts val="0"/>
              </a:spcBef>
              <a:buNone/>
            </a:pPr>
            <a:r>
              <a:rPr lang="en-US" sz="1600" dirty="0" smtClean="0"/>
              <a:t>The variable </a:t>
            </a:r>
            <a:r>
              <a:rPr lang="en-US" sz="1600" dirty="0" err="1" smtClean="0"/>
              <a:t>newLogoPath</a:t>
            </a:r>
            <a:r>
              <a:rPr lang="en-US" sz="1600" dirty="0" smtClean="0"/>
              <a:t>:</a:t>
            </a:r>
          </a:p>
          <a:p>
            <a:pPr lvl="1">
              <a:spcBef>
                <a:spcPts val="0"/>
              </a:spcBef>
            </a:pPr>
            <a:r>
              <a:rPr lang="en-US" sz="1600" dirty="0" smtClean="0"/>
              <a:t>Removes the bin\debug and replaces it with the project folder directory</a:t>
            </a:r>
          </a:p>
          <a:p>
            <a:pPr marL="457200" lvl="1" indent="0">
              <a:spcBef>
                <a:spcPts val="0"/>
              </a:spcBef>
              <a:buNone/>
            </a:pPr>
            <a:r>
              <a:rPr lang="en-US" sz="1600" dirty="0" smtClean="0"/>
              <a:t>The variable </a:t>
            </a:r>
            <a:r>
              <a:rPr lang="en-US" sz="1600" dirty="0" err="1" smtClean="0"/>
              <a:t>fullPath</a:t>
            </a:r>
            <a:r>
              <a:rPr lang="en-US" sz="1600" dirty="0" smtClean="0"/>
              <a:t>:</a:t>
            </a:r>
          </a:p>
          <a:p>
            <a:pPr lvl="1">
              <a:spcBef>
                <a:spcPts val="0"/>
              </a:spcBef>
            </a:pPr>
            <a:r>
              <a:rPr lang="en-US" sz="1600" dirty="0" smtClean="0"/>
              <a:t>Combines the </a:t>
            </a:r>
            <a:r>
              <a:rPr lang="en-US" sz="1600" dirty="0" err="1" smtClean="0"/>
              <a:t>updatedPath</a:t>
            </a:r>
            <a:r>
              <a:rPr lang="en-US" sz="1600" dirty="0" smtClean="0"/>
              <a:t> with the file name</a:t>
            </a:r>
          </a:p>
          <a:p>
            <a:pPr marL="457200" lvl="1" indent="0">
              <a:spcBef>
                <a:spcPts val="0"/>
              </a:spcBef>
              <a:buNone/>
            </a:pPr>
            <a:r>
              <a:rPr lang="en-US" sz="1600" dirty="0" smtClean="0"/>
              <a:t>We use the </a:t>
            </a:r>
            <a:r>
              <a:rPr lang="en-US" sz="1600" dirty="0" err="1" smtClean="0"/>
              <a:t>BitMap</a:t>
            </a:r>
            <a:r>
              <a:rPr lang="en-US" sz="1600" dirty="0" smtClean="0"/>
              <a:t> object to draw the logo</a:t>
            </a:r>
          </a:p>
          <a:p>
            <a:pPr lvl="1">
              <a:spcBef>
                <a:spcPts val="0"/>
              </a:spcBef>
            </a:pPr>
            <a:r>
              <a:rPr lang="en-US" sz="1600" dirty="0" smtClean="0"/>
              <a:t>This object passes a string </a:t>
            </a:r>
            <a:r>
              <a:rPr lang="en-US" sz="1600" dirty="0" err="1" smtClean="0"/>
              <a:t>fullPath</a:t>
            </a:r>
            <a:r>
              <a:rPr lang="en-US" sz="1600" dirty="0" smtClean="0"/>
              <a:t> as a parameter</a:t>
            </a:r>
          </a:p>
          <a:p>
            <a:pPr lvl="2">
              <a:spcBef>
                <a:spcPts val="0"/>
              </a:spcBef>
            </a:pPr>
            <a:r>
              <a:rPr lang="en-US" sz="1600" dirty="0" smtClean="0"/>
              <a:t>Then we resize the image using its width and height</a:t>
            </a:r>
            <a:endParaRPr lang="en-US" sz="1600" dirty="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11</a:t>
            </a:fld>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440218" cy="6833428"/>
          </a:xfrm>
          <a:prstGeom prst="rect">
            <a:avLst/>
          </a:prstGeom>
        </p:spPr>
      </p:pic>
    </p:spTree>
    <p:extLst>
      <p:ext uri="{BB962C8B-B14F-4D97-AF65-F5344CB8AC3E}">
        <p14:creationId xmlns:p14="http://schemas.microsoft.com/office/powerpoint/2010/main" val="2464995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000478" y="404074"/>
            <a:ext cx="4018722" cy="573989"/>
          </a:xfrm>
        </p:spPr>
        <p:txBody>
          <a:bodyPr/>
          <a:lstStyle/>
          <a:p>
            <a:r>
              <a:rPr lang="en-US" cap="none" dirty="0" err="1" smtClean="0"/>
              <a:t>DisplayLogo</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7000478" y="1098478"/>
            <a:ext cx="3991884" cy="333158"/>
          </a:xfrm>
        </p:spPr>
        <p:txBody>
          <a:bodyPr>
            <a:noAutofit/>
          </a:bodyPr>
          <a:lstStyle/>
          <a:p>
            <a:r>
              <a:rPr lang="en-US" sz="1300" b="1" dirty="0" smtClean="0"/>
              <a:t>The constructor</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000478" y="1431636"/>
            <a:ext cx="5068456" cy="4867364"/>
          </a:xfrm>
        </p:spPr>
        <p:txBody>
          <a:bodyPr>
            <a:normAutofit/>
          </a:bodyPr>
          <a:lstStyle/>
          <a:p>
            <a:pPr marL="0" indent="0">
              <a:buNone/>
            </a:pPr>
            <a:r>
              <a:rPr lang="en-US" b="1" dirty="0" smtClean="0"/>
              <a:t>On the constructor (the loops): </a:t>
            </a:r>
          </a:p>
          <a:p>
            <a:pPr marL="457200" lvl="1" indent="0">
              <a:buNone/>
            </a:pPr>
            <a:r>
              <a:rPr lang="en-US" sz="1600" dirty="0" smtClean="0"/>
              <a:t>The nested for loops allow us to print the picture in a two dimensional form, the loop is going to iterate until the entire picture have displayed:</a:t>
            </a:r>
          </a:p>
          <a:p>
            <a:pPr lvl="1"/>
            <a:r>
              <a:rPr lang="en-US" sz="1600" dirty="0" smtClean="0"/>
              <a:t>The outer for loop works with the height of the picture</a:t>
            </a:r>
          </a:p>
          <a:p>
            <a:pPr lvl="1"/>
            <a:r>
              <a:rPr lang="en-US" sz="1600" dirty="0" smtClean="0"/>
              <a:t>The inner loop works with the width of the picture and the design of the picture:</a:t>
            </a:r>
          </a:p>
          <a:p>
            <a:pPr lvl="2"/>
            <a:r>
              <a:rPr lang="en-US" sz="1600" dirty="0" smtClean="0"/>
              <a:t>The variable </a:t>
            </a:r>
            <a:r>
              <a:rPr lang="en-US" sz="1600" dirty="0" err="1" smtClean="0"/>
              <a:t>pixelColor</a:t>
            </a:r>
            <a:r>
              <a:rPr lang="en-US" sz="1600" dirty="0" smtClean="0"/>
              <a:t> gets actual color of the picture </a:t>
            </a:r>
          </a:p>
          <a:p>
            <a:pPr lvl="2"/>
            <a:r>
              <a:rPr lang="en-US" sz="1600" dirty="0" smtClean="0"/>
              <a:t>The color variable converts the </a:t>
            </a:r>
            <a:r>
              <a:rPr lang="en-US" sz="1600" dirty="0" err="1" smtClean="0"/>
              <a:t>pixelColor</a:t>
            </a:r>
            <a:r>
              <a:rPr lang="en-US" sz="1600" dirty="0" smtClean="0"/>
              <a:t> variable to the RGB scale</a:t>
            </a:r>
          </a:p>
          <a:p>
            <a:pPr marL="457200" lvl="1" indent="0">
              <a:buNone/>
            </a:pPr>
            <a:endParaRPr lang="en-US" b="1" dirty="0" smtClean="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12</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428509" cy="6833428"/>
          </a:xfrm>
          <a:prstGeom prst="rect">
            <a:avLst/>
          </a:prstGeom>
        </p:spPr>
      </p:pic>
    </p:spTree>
    <p:extLst>
      <p:ext uri="{BB962C8B-B14F-4D97-AF65-F5344CB8AC3E}">
        <p14:creationId xmlns:p14="http://schemas.microsoft.com/office/powerpoint/2010/main" val="40976801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000478" y="404074"/>
            <a:ext cx="4018722" cy="573989"/>
          </a:xfrm>
        </p:spPr>
        <p:txBody>
          <a:bodyPr/>
          <a:lstStyle/>
          <a:p>
            <a:r>
              <a:rPr lang="en-US" cap="none" dirty="0" err="1" smtClean="0"/>
              <a:t>DisplayLogo</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7000478" y="1098478"/>
            <a:ext cx="3991884" cy="333158"/>
          </a:xfrm>
        </p:spPr>
        <p:txBody>
          <a:bodyPr>
            <a:noAutofit/>
          </a:bodyPr>
          <a:lstStyle/>
          <a:p>
            <a:r>
              <a:rPr lang="en-US" sz="1300" b="1" dirty="0" smtClean="0"/>
              <a:t>The constructor</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000478" y="1431635"/>
            <a:ext cx="5068456" cy="5036667"/>
          </a:xfrm>
        </p:spPr>
        <p:txBody>
          <a:bodyPr>
            <a:normAutofit lnSpcReduction="10000"/>
          </a:bodyPr>
          <a:lstStyle/>
          <a:p>
            <a:pPr marL="0" indent="0">
              <a:buNone/>
            </a:pPr>
            <a:r>
              <a:rPr lang="en-US" b="1" dirty="0" smtClean="0"/>
              <a:t>On the constructor (the loops): </a:t>
            </a:r>
            <a:endParaRPr lang="en-US" sz="1600" dirty="0" smtClean="0"/>
          </a:p>
          <a:p>
            <a:pPr lvl="2"/>
            <a:r>
              <a:rPr lang="en-US" sz="1600" dirty="0" smtClean="0"/>
              <a:t>The </a:t>
            </a:r>
            <a:r>
              <a:rPr lang="en-US" sz="1600" dirty="0" err="1" smtClean="0"/>
              <a:t>asci_design</a:t>
            </a:r>
            <a:r>
              <a:rPr lang="en-US" sz="1600" dirty="0" smtClean="0"/>
              <a:t> variable now formats the RGB colors into asci characters, shade of a color is assigned to a specific </a:t>
            </a:r>
            <a:r>
              <a:rPr lang="en-US" sz="1600" dirty="0" err="1" smtClean="0"/>
              <a:t>ascii_character</a:t>
            </a:r>
            <a:endParaRPr lang="en-US" sz="1600" dirty="0" smtClean="0"/>
          </a:p>
          <a:p>
            <a:pPr lvl="2"/>
            <a:r>
              <a:rPr lang="en-US" sz="1600" dirty="0" smtClean="0"/>
              <a:t>Now we display the </a:t>
            </a:r>
            <a:r>
              <a:rPr lang="en-US" sz="1600" dirty="0" err="1" smtClean="0"/>
              <a:t>asci_design</a:t>
            </a:r>
            <a:r>
              <a:rPr lang="en-US" sz="1600" dirty="0" smtClean="0"/>
              <a:t> variable to display the asci formatted picture</a:t>
            </a:r>
          </a:p>
          <a:p>
            <a:pPr lvl="3"/>
            <a:r>
              <a:rPr lang="en-US" sz="1600" dirty="0" smtClean="0"/>
              <a:t>When we print the asci we don’t use </a:t>
            </a:r>
            <a:r>
              <a:rPr lang="en-US" sz="1600" dirty="0" err="1"/>
              <a:t>C</a:t>
            </a:r>
            <a:r>
              <a:rPr lang="en-US" sz="1600" dirty="0" err="1" smtClean="0"/>
              <a:t>onsole.WriteLine</a:t>
            </a:r>
            <a:r>
              <a:rPr lang="en-US" sz="1600" dirty="0" smtClean="0"/>
              <a:t> because we don’t want every character to be displayed in a single line, instead we use </a:t>
            </a:r>
            <a:r>
              <a:rPr lang="en-US" sz="1600" dirty="0" err="1"/>
              <a:t>W</a:t>
            </a:r>
            <a:r>
              <a:rPr lang="en-US" sz="1600" dirty="0" err="1" smtClean="0"/>
              <a:t>riteLine</a:t>
            </a:r>
            <a:r>
              <a:rPr lang="en-US" sz="1600" dirty="0" smtClean="0"/>
              <a:t> on the outer for loop to control it to display on each line only after the inner loop has iterated</a:t>
            </a:r>
          </a:p>
          <a:p>
            <a:pPr marL="457200" lvl="1" indent="0">
              <a:buNone/>
            </a:pPr>
            <a:endParaRPr lang="en-US" b="1" dirty="0" smtClean="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13</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428509" cy="6833428"/>
          </a:xfrm>
          <a:prstGeom prst="rect">
            <a:avLst/>
          </a:prstGeom>
        </p:spPr>
      </p:pic>
    </p:spTree>
    <p:extLst>
      <p:ext uri="{BB962C8B-B14F-4D97-AF65-F5344CB8AC3E}">
        <p14:creationId xmlns:p14="http://schemas.microsoft.com/office/powerpoint/2010/main" val="5091044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5997" y="2586182"/>
            <a:ext cx="5687291" cy="1006764"/>
          </a:xfrm>
        </p:spPr>
        <p:txBody>
          <a:bodyPr>
            <a:normAutofit/>
          </a:bodyPr>
          <a:lstStyle/>
          <a:p>
            <a:r>
              <a:rPr lang="en-US" dirty="0" smtClean="0"/>
              <a:t>Class 4:</a:t>
            </a:r>
            <a:endParaRPr lang="en-US" dirty="0"/>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6095997" y="3441357"/>
            <a:ext cx="5897219" cy="1823370"/>
          </a:xfrm>
        </p:spPr>
        <p:txBody>
          <a:bodyPr>
            <a:noAutofit/>
          </a:bodyPr>
          <a:lstStyle/>
          <a:p>
            <a:r>
              <a:rPr lang="en-US" dirty="0" smtClean="0"/>
              <a:t>NAME: </a:t>
            </a:r>
            <a:r>
              <a:rPr lang="en-US" b="1" dirty="0" err="1" smtClean="0"/>
              <a:t>ResponseCheck</a:t>
            </a:r>
            <a:r>
              <a:rPr lang="en-US" b="1" dirty="0" smtClean="0"/>
              <a:t> Class(class that lets the user interact with the program)</a:t>
            </a:r>
            <a:endParaRPr lang="en-US" b="1"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14</a:t>
            </a:fld>
            <a:endParaRPr lang="en-US" dirty="0"/>
          </a:p>
        </p:txBody>
      </p:sp>
      <p:sp>
        <p:nvSpPr>
          <p:cNvPr id="2" name="Picture Placeholder 1"/>
          <p:cNvSpPr>
            <a:spLocks noGrp="1"/>
          </p:cNvSpPr>
          <p:nvPr>
            <p:ph type="pic" sz="quarter" idx="13"/>
          </p:nvPr>
        </p:nvSpPr>
        <p:spPr/>
      </p:sp>
      <p:pic>
        <p:nvPicPr>
          <p:cNvPr id="8" name="Picture Placeholder 4" descr="Laptop Cafe" title="Laptop Cafe">
            <a:extLst>
              <a:ext uri="{FF2B5EF4-FFF2-40B4-BE49-F238E27FC236}">
                <a16:creationId xmlns:a16="http://schemas.microsoft.com/office/drawing/2014/main" id="{A0280051-D7F1-4438-B815-F0FF4906D141}"/>
              </a:ext>
            </a:extLst>
          </p:cNvPr>
          <p:cNvPicPr>
            <a:picLocks noChangeAspect="1"/>
          </p:cNvPicPr>
          <p:nvPr/>
        </p:nvPicPr>
        <p:blipFill rotWithShape="1">
          <a:blip r:embed="rId2"/>
          <a:srcRect l="23657" t="75" r="23657" b="-86"/>
          <a:stretch/>
        </p:blipFill>
        <p:spPr>
          <a:xfrm>
            <a:off x="0" y="0"/>
            <a:ext cx="5416550" cy="6857999"/>
          </a:xfrm>
          <a:prstGeom prst="rect">
            <a:avLst/>
          </a:prstGeom>
          <a:noFill/>
        </p:spPr>
      </p:pic>
      <p:sp>
        <p:nvSpPr>
          <p:cNvPr id="10"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0" y="-13504"/>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5767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5587313" y="524489"/>
            <a:ext cx="4692759" cy="573989"/>
          </a:xfrm>
        </p:spPr>
        <p:txBody>
          <a:bodyPr/>
          <a:lstStyle/>
          <a:p>
            <a:r>
              <a:rPr lang="en-US" cap="none" dirty="0" err="1" smtClean="0"/>
              <a:t>ResponseCheck</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5600733" y="898552"/>
            <a:ext cx="3991884" cy="1015774"/>
          </a:xfrm>
        </p:spPr>
        <p:txBody>
          <a:bodyPr>
            <a:noAutofit/>
          </a:bodyPr>
          <a:lstStyle/>
          <a:p>
            <a:r>
              <a:rPr lang="en-US" sz="1300" b="1" dirty="0" smtClean="0"/>
              <a:t>The code that allows the user interact with the program</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5600733" y="1783501"/>
            <a:ext cx="5068456" cy="4867364"/>
          </a:xfrm>
        </p:spPr>
        <p:txBody>
          <a:bodyPr>
            <a:normAutofit/>
          </a:bodyPr>
          <a:lstStyle/>
          <a:p>
            <a:pPr marL="0" indent="0">
              <a:buNone/>
            </a:pPr>
            <a:r>
              <a:rPr lang="en-US" dirty="0" smtClean="0"/>
              <a:t>On this class we are letting the user ask questions to the </a:t>
            </a:r>
            <a:r>
              <a:rPr lang="en-US" dirty="0" err="1" smtClean="0"/>
              <a:t>the</a:t>
            </a:r>
            <a:r>
              <a:rPr lang="en-US" dirty="0" smtClean="0"/>
              <a:t> </a:t>
            </a:r>
            <a:r>
              <a:rPr lang="en-US" dirty="0" err="1" smtClean="0"/>
              <a:t>chatbot</a:t>
            </a:r>
            <a:r>
              <a:rPr lang="en-US" dirty="0" smtClean="0"/>
              <a:t> which serves as an cybersecurity assistant that educates the user about safety when using online platforms:</a:t>
            </a:r>
          </a:p>
          <a:p>
            <a:r>
              <a:rPr lang="en-ZA" dirty="0"/>
              <a:t>Welcomes the user and gets their name</a:t>
            </a:r>
            <a:r>
              <a:rPr lang="en-ZA" dirty="0" smtClean="0"/>
              <a:t>.</a:t>
            </a:r>
          </a:p>
          <a:p>
            <a:r>
              <a:rPr lang="en-ZA" dirty="0" smtClean="0"/>
              <a:t>Allows the user to customize the bots name.</a:t>
            </a:r>
          </a:p>
          <a:p>
            <a:r>
              <a:rPr lang="en-ZA" dirty="0" smtClean="0"/>
              <a:t>Loads </a:t>
            </a:r>
            <a:r>
              <a:rPr lang="en-ZA" dirty="0"/>
              <a:t>predefined responses from a file</a:t>
            </a:r>
            <a:r>
              <a:rPr lang="en-ZA" dirty="0" smtClean="0"/>
              <a:t>.</a:t>
            </a:r>
          </a:p>
          <a:p>
            <a:r>
              <a:rPr lang="en-ZA" dirty="0" smtClean="0"/>
              <a:t>Processes </a:t>
            </a:r>
            <a:r>
              <a:rPr lang="en-ZA" dirty="0"/>
              <a:t>and answers user queries dynamically</a:t>
            </a:r>
            <a:r>
              <a:rPr lang="en-ZA" dirty="0" smtClean="0"/>
              <a:t>.</a:t>
            </a:r>
          </a:p>
          <a:p>
            <a:r>
              <a:rPr lang="en-ZA" dirty="0" smtClean="0"/>
              <a:t>Displays </a:t>
            </a:r>
            <a:r>
              <a:rPr lang="en-ZA" dirty="0"/>
              <a:t>responses with a realistic typing effect</a:t>
            </a:r>
            <a:r>
              <a:rPr lang="en-ZA" dirty="0" smtClean="0"/>
              <a:t>.</a:t>
            </a:r>
          </a:p>
          <a:p>
            <a:r>
              <a:rPr lang="en-ZA" dirty="0" smtClean="0"/>
              <a:t>Handles </a:t>
            </a:r>
            <a:r>
              <a:rPr lang="en-ZA" dirty="0"/>
              <a:t>input errors gracefully</a:t>
            </a:r>
            <a:r>
              <a:rPr lang="en-ZA" dirty="0" smtClean="0"/>
              <a:t>.</a:t>
            </a:r>
          </a:p>
          <a:p>
            <a:r>
              <a:rPr lang="en-ZA" dirty="0" smtClean="0"/>
              <a:t>Keeps </a:t>
            </a:r>
            <a:r>
              <a:rPr lang="en-ZA" dirty="0"/>
              <a:t>chatting until the user exits.</a:t>
            </a:r>
          </a:p>
          <a:p>
            <a:pPr marL="0" indent="0">
              <a:buNone/>
            </a:pPr>
            <a:endParaRPr lang="en-US" dirty="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15</a:t>
            </a:fld>
            <a:endParaRPr lang="en-US" dirty="0"/>
          </a:p>
        </p:txBody>
      </p:sp>
      <p:pic>
        <p:nvPicPr>
          <p:cNvPr id="16"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a:xfrm>
            <a:off x="0" y="0"/>
            <a:ext cx="5039361" cy="6858000"/>
          </a:xfrm>
        </p:spPr>
      </p:pic>
      <p:sp>
        <p:nvSpPr>
          <p:cNvPr id="18"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1" y="-13504"/>
            <a:ext cx="503936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97255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076275" y="524489"/>
            <a:ext cx="4535741" cy="573989"/>
          </a:xfrm>
        </p:spPr>
        <p:txBody>
          <a:bodyPr/>
          <a:lstStyle/>
          <a:p>
            <a:r>
              <a:rPr lang="en-US" cap="none" dirty="0" err="1" smtClean="0"/>
              <a:t>ResponseCheck</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7076275" y="1098478"/>
            <a:ext cx="3991884" cy="333158"/>
          </a:xfrm>
        </p:spPr>
        <p:txBody>
          <a:bodyPr>
            <a:noAutofit/>
          </a:bodyPr>
          <a:lstStyle/>
          <a:p>
            <a:r>
              <a:rPr lang="en-US" sz="1300" b="1" dirty="0" smtClean="0"/>
              <a:t>The constructor</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045788" y="1431636"/>
            <a:ext cx="5068456" cy="4867364"/>
          </a:xfrm>
        </p:spPr>
        <p:txBody>
          <a:bodyPr>
            <a:normAutofit/>
          </a:bodyPr>
          <a:lstStyle/>
          <a:p>
            <a:pPr marL="0" indent="0">
              <a:buNone/>
            </a:pPr>
            <a:r>
              <a:rPr lang="en-US" b="1" dirty="0" smtClean="0"/>
              <a:t>On the constructor:</a:t>
            </a:r>
          </a:p>
          <a:p>
            <a:pPr marL="457200" lvl="1" indent="0">
              <a:spcBef>
                <a:spcPts val="0"/>
              </a:spcBef>
              <a:buNone/>
            </a:pPr>
            <a:r>
              <a:rPr lang="en-ZA" sz="1600" dirty="0" smtClean="0"/>
              <a:t>When the program starts to execute:</a:t>
            </a:r>
          </a:p>
          <a:p>
            <a:pPr lvl="1">
              <a:spcBef>
                <a:spcPts val="0"/>
              </a:spcBef>
            </a:pPr>
            <a:r>
              <a:rPr lang="en-ZA" sz="1600" dirty="0" smtClean="0"/>
              <a:t>A green welcome display will display</a:t>
            </a:r>
          </a:p>
          <a:p>
            <a:pPr lvl="2">
              <a:spcBef>
                <a:spcPts val="0"/>
              </a:spcBef>
            </a:pPr>
            <a:r>
              <a:rPr lang="en-ZA" sz="1600" dirty="0" smtClean="0"/>
              <a:t>The bot’s response is green through out the entire program, unless the bot does not understand what the user is saying or if the user violates the restrictions of the </a:t>
            </a:r>
            <a:r>
              <a:rPr lang="en-ZA" sz="1600" dirty="0" err="1" smtClean="0"/>
              <a:t>chatbot</a:t>
            </a:r>
            <a:r>
              <a:rPr lang="en-ZA" sz="1600" dirty="0" smtClean="0"/>
              <a:t> – in this instance the colour is red </a:t>
            </a:r>
            <a:r>
              <a:rPr lang="en-ZA" sz="1600" dirty="0" err="1" smtClean="0"/>
              <a:t>instaed</a:t>
            </a:r>
            <a:r>
              <a:rPr lang="en-ZA" sz="1600" dirty="0" smtClean="0"/>
              <a:t> of green indicating that the correct response was not returned.</a:t>
            </a:r>
            <a:endParaRPr lang="en-US" sz="1600" dirty="0" smtClean="0"/>
          </a:p>
          <a:p>
            <a:pPr lvl="1">
              <a:spcBef>
                <a:spcPts val="0"/>
              </a:spcBef>
            </a:pPr>
            <a:r>
              <a:rPr lang="en-US" sz="1600" dirty="0" smtClean="0"/>
              <a:t>Then the bot will ask for the users name.</a:t>
            </a:r>
          </a:p>
          <a:p>
            <a:pPr lvl="1">
              <a:spcBef>
                <a:spcPts val="0"/>
              </a:spcBef>
            </a:pPr>
            <a:r>
              <a:rPr lang="en-US" sz="1600" dirty="0" smtClean="0"/>
              <a:t>Then the user can enter their name into the given space.</a:t>
            </a:r>
            <a:endParaRPr lang="en-ZA" sz="1600" dirty="0" smtClean="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16</a:t>
            </a:fld>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440218" cy="683342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5" y="0"/>
            <a:ext cx="6586710" cy="6858000"/>
          </a:xfrm>
          <a:prstGeom prst="rect">
            <a:avLst/>
          </a:prstGeom>
        </p:spPr>
      </p:pic>
    </p:spTree>
    <p:extLst>
      <p:ext uri="{BB962C8B-B14F-4D97-AF65-F5344CB8AC3E}">
        <p14:creationId xmlns:p14="http://schemas.microsoft.com/office/powerpoint/2010/main" val="22096011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139022" y="524489"/>
            <a:ext cx="4535741" cy="573989"/>
          </a:xfrm>
        </p:spPr>
        <p:txBody>
          <a:bodyPr/>
          <a:lstStyle/>
          <a:p>
            <a:r>
              <a:rPr lang="en-US" cap="none" dirty="0" err="1" smtClean="0"/>
              <a:t>ResponseCheck</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7139022" y="1033823"/>
            <a:ext cx="3991884" cy="333158"/>
          </a:xfrm>
        </p:spPr>
        <p:txBody>
          <a:bodyPr>
            <a:noAutofit/>
          </a:bodyPr>
          <a:lstStyle/>
          <a:p>
            <a:r>
              <a:rPr lang="en-US" sz="1300" b="1" dirty="0" smtClean="0"/>
              <a:t>The constructor</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139022" y="1366981"/>
            <a:ext cx="4960614" cy="4867364"/>
          </a:xfrm>
        </p:spPr>
        <p:txBody>
          <a:bodyPr>
            <a:normAutofit/>
          </a:bodyPr>
          <a:lstStyle/>
          <a:p>
            <a:pPr marL="0" indent="0">
              <a:buNone/>
            </a:pPr>
            <a:r>
              <a:rPr lang="en-US" b="1" dirty="0" smtClean="0"/>
              <a:t>On the constructor (</a:t>
            </a:r>
            <a:r>
              <a:rPr lang="en-US" b="1" dirty="0" err="1" smtClean="0"/>
              <a:t>FilterUnwantedWords</a:t>
            </a:r>
            <a:r>
              <a:rPr lang="en-US" b="1" dirty="0" smtClean="0"/>
              <a:t>):</a:t>
            </a:r>
          </a:p>
          <a:p>
            <a:pPr lvl="1">
              <a:spcBef>
                <a:spcPts val="0"/>
              </a:spcBef>
            </a:pPr>
            <a:r>
              <a:rPr lang="en-ZA" sz="1600" dirty="0" smtClean="0"/>
              <a:t>After the user has entered their name a the </a:t>
            </a:r>
            <a:r>
              <a:rPr lang="en-ZA" sz="1600" dirty="0" err="1" smtClean="0"/>
              <a:t>filterUnwantedWords</a:t>
            </a:r>
            <a:r>
              <a:rPr lang="en-ZA" sz="1600" dirty="0" smtClean="0"/>
              <a:t> will filter out all the </a:t>
            </a:r>
            <a:r>
              <a:rPr lang="en-ZA" sz="1600" dirty="0" err="1" smtClean="0"/>
              <a:t>unessecary</a:t>
            </a:r>
            <a:r>
              <a:rPr lang="en-ZA" sz="1600" dirty="0" smtClean="0"/>
              <a:t> words  such as: “call me”, “my name is” and “I am” and only store the name </a:t>
            </a:r>
          </a:p>
          <a:p>
            <a:pPr marL="0" indent="0">
              <a:spcBef>
                <a:spcPts val="0"/>
              </a:spcBef>
              <a:buNone/>
            </a:pPr>
            <a:r>
              <a:rPr lang="en-ZA" b="1" dirty="0" smtClean="0"/>
              <a:t>The while loop:</a:t>
            </a:r>
          </a:p>
          <a:p>
            <a:pPr lvl="1">
              <a:spcBef>
                <a:spcPts val="0"/>
              </a:spcBef>
            </a:pPr>
            <a:r>
              <a:rPr lang="en-ZA" sz="1600" dirty="0" smtClean="0"/>
              <a:t>The while loop is for when the user does not enter anything into the designated space or types in numbers and characters, this does not allow the user to continue with the program until all conditions are met. Its going to keep asking the user to enter the name, the prompt will be red so that it indicates the user is violating the rules.</a:t>
            </a:r>
          </a:p>
          <a:p>
            <a:pPr marL="457200" lvl="1" indent="0">
              <a:spcBef>
                <a:spcPts val="0"/>
              </a:spcBef>
              <a:buNone/>
            </a:pPr>
            <a:endParaRPr lang="en-ZA" sz="1600" dirty="0" smtClean="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17</a:t>
            </a:fld>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8921" b="75535"/>
          <a:stretch/>
        </p:blipFill>
        <p:spPr>
          <a:xfrm>
            <a:off x="0" y="0"/>
            <a:ext cx="6890327" cy="1191492"/>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200402"/>
            <a:ext cx="6890327" cy="2706580"/>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931554"/>
            <a:ext cx="6890327" cy="2926446"/>
          </a:xfrm>
          <a:prstGeom prst="rect">
            <a:avLst/>
          </a:prstGeom>
        </p:spPr>
      </p:pic>
    </p:spTree>
    <p:extLst>
      <p:ext uri="{BB962C8B-B14F-4D97-AF65-F5344CB8AC3E}">
        <p14:creationId xmlns:p14="http://schemas.microsoft.com/office/powerpoint/2010/main" val="1629066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139022" y="293255"/>
            <a:ext cx="4535741" cy="573989"/>
          </a:xfrm>
        </p:spPr>
        <p:txBody>
          <a:bodyPr/>
          <a:lstStyle/>
          <a:p>
            <a:r>
              <a:rPr lang="en-US" cap="none" dirty="0" err="1" smtClean="0"/>
              <a:t>ResponseCheck</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7139021" y="783953"/>
            <a:ext cx="4729705" cy="583027"/>
          </a:xfrm>
        </p:spPr>
        <p:txBody>
          <a:bodyPr>
            <a:noAutofit/>
          </a:bodyPr>
          <a:lstStyle/>
          <a:p>
            <a:r>
              <a:rPr lang="en-US" sz="1300" b="1" dirty="0" smtClean="0"/>
              <a:t>The constructor(</a:t>
            </a:r>
            <a:r>
              <a:rPr lang="en-US" sz="1300" b="1" dirty="0" smtClean="0">
                <a:solidFill>
                  <a:schemeClr val="tx1">
                    <a:lumMod val="65000"/>
                    <a:lumOff val="35000"/>
                  </a:schemeClr>
                </a:solidFill>
              </a:rPr>
              <a:t>Bot </a:t>
            </a:r>
            <a:r>
              <a:rPr lang="en-US" sz="1300" b="1" dirty="0">
                <a:solidFill>
                  <a:schemeClr val="tx1">
                    <a:lumMod val="65000"/>
                    <a:lumOff val="35000"/>
                  </a:schemeClr>
                </a:solidFill>
              </a:rPr>
              <a:t>N</a:t>
            </a:r>
            <a:r>
              <a:rPr lang="en-US" sz="1300" b="1" dirty="0" smtClean="0">
                <a:solidFill>
                  <a:schemeClr val="tx1">
                    <a:lumMod val="65000"/>
                    <a:lumOff val="35000"/>
                  </a:schemeClr>
                </a:solidFill>
              </a:rPr>
              <a:t>ame Customization</a:t>
            </a:r>
            <a:r>
              <a:rPr lang="en-US" sz="1300" b="1" dirty="0" smtClean="0"/>
              <a:t>)</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139022" y="1366981"/>
            <a:ext cx="4960614" cy="4867364"/>
          </a:xfrm>
        </p:spPr>
        <p:txBody>
          <a:bodyPr>
            <a:normAutofit/>
          </a:bodyPr>
          <a:lstStyle/>
          <a:p>
            <a:pPr marL="0" indent="0">
              <a:buNone/>
            </a:pPr>
            <a:r>
              <a:rPr lang="en-US" b="1" dirty="0" smtClean="0"/>
              <a:t>On the constructor (</a:t>
            </a:r>
            <a:r>
              <a:rPr lang="en-US" b="1" dirty="0" err="1" smtClean="0"/>
              <a:t>FilterUnwantedWords</a:t>
            </a:r>
            <a:r>
              <a:rPr lang="en-US" b="1" dirty="0" smtClean="0"/>
              <a:t>):</a:t>
            </a:r>
          </a:p>
          <a:p>
            <a:pPr lvl="1">
              <a:spcBef>
                <a:spcPts val="0"/>
              </a:spcBef>
            </a:pPr>
            <a:r>
              <a:rPr lang="en-ZA" sz="1600" dirty="0" smtClean="0"/>
              <a:t>After the user name has been saved, the bot will ask the user is the want to create a name for the bot, if the user says yes the user will enter the name. Followed but filtering unnecessary words.</a:t>
            </a:r>
          </a:p>
          <a:p>
            <a:pPr marL="0" indent="0">
              <a:spcBef>
                <a:spcPts val="0"/>
              </a:spcBef>
              <a:buNone/>
            </a:pPr>
            <a:r>
              <a:rPr lang="en-ZA" b="1" dirty="0" smtClean="0"/>
              <a:t>The while loop:</a:t>
            </a:r>
          </a:p>
          <a:p>
            <a:pPr lvl="1">
              <a:spcBef>
                <a:spcPts val="0"/>
              </a:spcBef>
            </a:pPr>
            <a:r>
              <a:rPr lang="en-ZA" sz="1600" dirty="0" smtClean="0"/>
              <a:t>The while loop is for when the user does not enter anything into the designated space or types in numbers and characters, this does not allow the user to continue with the program until all conditions are met. Its going to keep asking the user to enter the name, the prompt will be red so that it indicates the user is violating the rules.</a:t>
            </a:r>
          </a:p>
          <a:p>
            <a:pPr marL="457200" lvl="1" indent="0">
              <a:spcBef>
                <a:spcPts val="0"/>
              </a:spcBef>
              <a:buNone/>
            </a:pPr>
            <a:endParaRPr lang="en-ZA" sz="1600" dirty="0" smtClean="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18</a:t>
            </a:fld>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779491" cy="6833428"/>
          </a:xfrm>
          <a:prstGeom prst="rect">
            <a:avLst/>
          </a:prstGeom>
        </p:spPr>
      </p:pic>
    </p:spTree>
    <p:extLst>
      <p:ext uri="{BB962C8B-B14F-4D97-AF65-F5344CB8AC3E}">
        <p14:creationId xmlns:p14="http://schemas.microsoft.com/office/powerpoint/2010/main" val="29951315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139022" y="293255"/>
            <a:ext cx="4535741" cy="573989"/>
          </a:xfrm>
        </p:spPr>
        <p:txBody>
          <a:bodyPr/>
          <a:lstStyle/>
          <a:p>
            <a:r>
              <a:rPr lang="en-US" cap="none" dirty="0" err="1" smtClean="0"/>
              <a:t>ResponseCheck</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7139021" y="783953"/>
            <a:ext cx="4729705" cy="583027"/>
          </a:xfrm>
        </p:spPr>
        <p:txBody>
          <a:bodyPr>
            <a:noAutofit/>
          </a:bodyPr>
          <a:lstStyle/>
          <a:p>
            <a:r>
              <a:rPr lang="en-US" sz="1300" b="1" dirty="0" smtClean="0"/>
              <a:t>The constructor(</a:t>
            </a:r>
            <a:r>
              <a:rPr lang="en-US" sz="1300" b="1" dirty="0" smtClean="0">
                <a:solidFill>
                  <a:schemeClr val="tx1">
                    <a:lumMod val="65000"/>
                    <a:lumOff val="35000"/>
                  </a:schemeClr>
                </a:solidFill>
              </a:rPr>
              <a:t>Load Responses</a:t>
            </a:r>
            <a:r>
              <a:rPr lang="en-US" sz="1300" b="1" dirty="0" smtClean="0"/>
              <a:t>)</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139022" y="1366981"/>
            <a:ext cx="4951378" cy="5101322"/>
          </a:xfrm>
        </p:spPr>
        <p:txBody>
          <a:bodyPr>
            <a:normAutofit lnSpcReduction="10000"/>
          </a:bodyPr>
          <a:lstStyle/>
          <a:p>
            <a:pPr marL="0" indent="0">
              <a:buNone/>
            </a:pPr>
            <a:r>
              <a:rPr lang="en-US" b="1" dirty="0" smtClean="0"/>
              <a:t>On the constructor (</a:t>
            </a:r>
            <a:r>
              <a:rPr lang="en-US" b="1" dirty="0" err="1" smtClean="0"/>
              <a:t>LoadResponsesFromFile</a:t>
            </a:r>
            <a:r>
              <a:rPr lang="en-US" b="1" dirty="0" smtClean="0"/>
              <a:t>):</a:t>
            </a:r>
          </a:p>
          <a:p>
            <a:pPr lvl="1">
              <a:spcBef>
                <a:spcPts val="0"/>
              </a:spcBef>
            </a:pPr>
            <a:r>
              <a:rPr lang="en-ZA" sz="1600" dirty="0" smtClean="0"/>
              <a:t>The </a:t>
            </a:r>
            <a:r>
              <a:rPr lang="en-ZA" sz="1600" dirty="0" err="1" smtClean="0"/>
              <a:t>chatBot</a:t>
            </a:r>
            <a:r>
              <a:rPr lang="en-ZA" sz="1600" dirty="0" smtClean="0"/>
              <a:t> will read the predefined responses from a text file (responses.txt)</a:t>
            </a:r>
          </a:p>
          <a:p>
            <a:pPr lvl="1">
              <a:spcBef>
                <a:spcPts val="0"/>
              </a:spcBef>
            </a:pPr>
            <a:r>
              <a:rPr lang="en-ZA" sz="1600" dirty="0" smtClean="0"/>
              <a:t>We invoke the method </a:t>
            </a:r>
            <a:r>
              <a:rPr lang="en-ZA" sz="1600" dirty="0" err="1" smtClean="0"/>
              <a:t>LoadResponsesFromFile</a:t>
            </a:r>
            <a:r>
              <a:rPr lang="en-ZA" sz="1600" dirty="0" smtClean="0"/>
              <a:t> to the constructor to allow it to execute and then assign it to an array variable.</a:t>
            </a:r>
          </a:p>
          <a:p>
            <a:pPr lvl="1">
              <a:spcBef>
                <a:spcPts val="0"/>
              </a:spcBef>
            </a:pPr>
            <a:r>
              <a:rPr lang="en-ZA" sz="1600" dirty="0" smtClean="0"/>
              <a:t>The method </a:t>
            </a:r>
            <a:r>
              <a:rPr lang="en-ZA" sz="1600" dirty="0" err="1" smtClean="0"/>
              <a:t>LoadResponsesFromFile</a:t>
            </a:r>
            <a:r>
              <a:rPr lang="en-ZA" sz="1600" dirty="0" smtClean="0"/>
              <a:t> reads all lines of the file and splits them into keyword and response using an equal sign (=) as a separator</a:t>
            </a:r>
          </a:p>
          <a:p>
            <a:pPr lvl="2">
              <a:spcBef>
                <a:spcPts val="0"/>
              </a:spcBef>
            </a:pPr>
            <a:r>
              <a:rPr lang="en-ZA" sz="1600" dirty="0" smtClean="0"/>
              <a:t>After the lines have been split they will be stored inside the </a:t>
            </a:r>
            <a:r>
              <a:rPr lang="en-ZA" sz="1600" dirty="0" err="1" smtClean="0"/>
              <a:t>arrayList</a:t>
            </a:r>
            <a:endParaRPr lang="en-ZA" sz="1600" dirty="0" smtClean="0"/>
          </a:p>
          <a:p>
            <a:pPr lvl="1">
              <a:spcBef>
                <a:spcPts val="0"/>
              </a:spcBef>
            </a:pPr>
            <a:r>
              <a:rPr lang="en-ZA" sz="1600" dirty="0" smtClean="0"/>
              <a:t>…so if the </a:t>
            </a:r>
            <a:r>
              <a:rPr lang="en-ZA" sz="1600" dirty="0" err="1" smtClean="0"/>
              <a:t>userInput</a:t>
            </a:r>
            <a:r>
              <a:rPr lang="en-ZA" sz="1600" dirty="0" smtClean="0"/>
              <a:t> matches a keyword in the response list, its going to return a corresponding response.</a:t>
            </a:r>
          </a:p>
          <a:p>
            <a:pPr lvl="1">
              <a:spcBef>
                <a:spcPts val="0"/>
              </a:spcBef>
            </a:pPr>
            <a:endParaRPr lang="en-ZA" sz="1600" dirty="0" smtClean="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19</a:t>
            </a:fld>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99126"/>
            <a:ext cx="6917347" cy="5758873"/>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9195"/>
            <a:ext cx="6917347" cy="1062223"/>
          </a:xfrm>
          <a:prstGeom prst="rect">
            <a:avLst/>
          </a:prstGeom>
        </p:spPr>
      </p:pic>
    </p:spTree>
    <p:extLst>
      <p:ext uri="{BB962C8B-B14F-4D97-AF65-F5344CB8AC3E}">
        <p14:creationId xmlns:p14="http://schemas.microsoft.com/office/powerpoint/2010/main" val="2604063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xmlns=""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2520779"/>
            <a:ext cx="5251450" cy="1661297"/>
          </a:xfrm>
        </p:spPr>
        <p:txBody>
          <a:bodyPr>
            <a:normAutofit/>
          </a:bodyPr>
          <a:lstStyle/>
          <a:p>
            <a:r>
              <a:rPr lang="en-US" dirty="0" smtClean="0"/>
              <a:t>Classes</a:t>
            </a:r>
            <a:endParaRPr lang="en-US" dirty="0"/>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p:txBody>
          <a:bodyPr>
            <a:noAutofit/>
          </a:bodyPr>
          <a:lstStyle/>
          <a:p>
            <a:r>
              <a:rPr lang="en-US" sz="2800" dirty="0" smtClean="0"/>
              <a:t>Lets discuss all the classes that are in this program…</a:t>
            </a:r>
            <a:endParaRPr lang="en-US" sz="2800"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35785031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139022" y="293255"/>
            <a:ext cx="4535741" cy="573989"/>
          </a:xfrm>
        </p:spPr>
        <p:txBody>
          <a:bodyPr/>
          <a:lstStyle/>
          <a:p>
            <a:r>
              <a:rPr lang="en-US" cap="none" dirty="0" err="1" smtClean="0"/>
              <a:t>ResponseCheck</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7139021" y="783953"/>
            <a:ext cx="4951379" cy="583027"/>
          </a:xfrm>
        </p:spPr>
        <p:txBody>
          <a:bodyPr>
            <a:noAutofit/>
          </a:bodyPr>
          <a:lstStyle/>
          <a:p>
            <a:r>
              <a:rPr lang="en-US" sz="1300" b="1" dirty="0" smtClean="0"/>
              <a:t>The constructor(</a:t>
            </a:r>
            <a:r>
              <a:rPr lang="en-US" sz="1300" b="1" dirty="0" err="1" smtClean="0">
                <a:solidFill>
                  <a:schemeClr val="tx1">
                    <a:lumMod val="65000"/>
                    <a:lumOff val="35000"/>
                  </a:schemeClr>
                </a:solidFill>
              </a:rPr>
              <a:t>Continous</a:t>
            </a:r>
            <a:r>
              <a:rPr lang="en-US" sz="1300" b="1" dirty="0" smtClean="0">
                <a:solidFill>
                  <a:schemeClr val="tx1">
                    <a:lumMod val="65000"/>
                    <a:lumOff val="35000"/>
                  </a:schemeClr>
                </a:solidFill>
              </a:rPr>
              <a:t> While Loop</a:t>
            </a:r>
            <a:r>
              <a:rPr lang="en-US" sz="1300" b="1" dirty="0" smtClean="0"/>
              <a:t>)</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139022" y="1366981"/>
            <a:ext cx="4951378" cy="5101322"/>
          </a:xfrm>
        </p:spPr>
        <p:txBody>
          <a:bodyPr>
            <a:normAutofit/>
          </a:bodyPr>
          <a:lstStyle/>
          <a:p>
            <a:pPr marL="0" indent="0">
              <a:buNone/>
            </a:pPr>
            <a:r>
              <a:rPr lang="en-US" b="1" dirty="0" smtClean="0"/>
              <a:t>On the constructor (chat loop):</a:t>
            </a:r>
          </a:p>
          <a:p>
            <a:r>
              <a:rPr lang="en-ZA" dirty="0"/>
              <a:t>A continuous while loop keeps asking the user for questions until they type “exit” or “bye</a:t>
            </a:r>
            <a:r>
              <a:rPr lang="en-ZA" dirty="0" smtClean="0"/>
              <a:t>”.</a:t>
            </a:r>
          </a:p>
          <a:p>
            <a:r>
              <a:rPr lang="en-ZA" dirty="0" smtClean="0"/>
              <a:t>The </a:t>
            </a:r>
            <a:r>
              <a:rPr lang="en-ZA" dirty="0" err="1"/>
              <a:t>chatbot</a:t>
            </a:r>
            <a:r>
              <a:rPr lang="en-ZA" dirty="0"/>
              <a:t> processes the input</a:t>
            </a:r>
            <a:r>
              <a:rPr lang="en-ZA" dirty="0" smtClean="0"/>
              <a:t>:</a:t>
            </a:r>
          </a:p>
          <a:p>
            <a:pPr lvl="1">
              <a:lnSpc>
                <a:spcPct val="100000"/>
              </a:lnSpc>
            </a:pPr>
            <a:r>
              <a:rPr lang="en-ZA" sz="1600" dirty="0"/>
              <a:t>M</a:t>
            </a:r>
            <a:r>
              <a:rPr lang="en-ZA" sz="1600" dirty="0" smtClean="0"/>
              <a:t>akes sure </a:t>
            </a:r>
            <a:r>
              <a:rPr lang="en-ZA" sz="1600" dirty="0"/>
              <a:t>the user actually enters something (not blank</a:t>
            </a:r>
            <a:r>
              <a:rPr lang="en-ZA" sz="1600" dirty="0" smtClean="0"/>
              <a:t>).</a:t>
            </a:r>
          </a:p>
          <a:p>
            <a:pPr lvl="1">
              <a:lnSpc>
                <a:spcPct val="100000"/>
              </a:lnSpc>
            </a:pPr>
            <a:r>
              <a:rPr lang="en-ZA" sz="1600" dirty="0" smtClean="0"/>
              <a:t>Searches </a:t>
            </a:r>
            <a:r>
              <a:rPr lang="en-ZA" sz="1600" dirty="0"/>
              <a:t>for matching keywords in </a:t>
            </a:r>
            <a:r>
              <a:rPr lang="en-ZA" sz="1600" dirty="0" err="1"/>
              <a:t>responseList</a:t>
            </a:r>
            <a:r>
              <a:rPr lang="en-ZA" sz="1600" dirty="0" smtClean="0"/>
              <a:t>.</a:t>
            </a:r>
          </a:p>
          <a:p>
            <a:pPr lvl="1">
              <a:lnSpc>
                <a:spcPct val="100000"/>
              </a:lnSpc>
            </a:pPr>
            <a:r>
              <a:rPr lang="en-ZA" sz="1600" dirty="0" smtClean="0"/>
              <a:t>If </a:t>
            </a:r>
            <a:r>
              <a:rPr lang="en-ZA" sz="1600" dirty="0"/>
              <a:t>a match is found, it </a:t>
            </a:r>
            <a:r>
              <a:rPr lang="en-ZA" sz="1600" dirty="0" smtClean="0"/>
              <a:t>displays </a:t>
            </a:r>
            <a:r>
              <a:rPr lang="en-ZA" sz="1600" dirty="0"/>
              <a:t>the </a:t>
            </a:r>
            <a:r>
              <a:rPr lang="en-ZA" sz="1600" dirty="0" smtClean="0"/>
              <a:t>corresponding response.</a:t>
            </a:r>
          </a:p>
          <a:p>
            <a:pPr lvl="1">
              <a:lnSpc>
                <a:spcPct val="100000"/>
              </a:lnSpc>
            </a:pPr>
            <a:r>
              <a:rPr lang="en-ZA" sz="1600" dirty="0" smtClean="0"/>
              <a:t>If </a:t>
            </a:r>
            <a:r>
              <a:rPr lang="en-ZA" sz="1600" dirty="0"/>
              <a:t>no match is found, </a:t>
            </a:r>
            <a:r>
              <a:rPr lang="en-ZA" sz="1600" dirty="0" smtClean="0"/>
              <a:t>a </a:t>
            </a:r>
            <a:r>
              <a:rPr lang="en-ZA" sz="1600" dirty="0"/>
              <a:t>default </a:t>
            </a:r>
            <a:r>
              <a:rPr lang="en-ZA" sz="1600" dirty="0" smtClean="0"/>
              <a:t>response will display, </a:t>
            </a:r>
            <a:r>
              <a:rPr lang="en-ZA" sz="1600" dirty="0"/>
              <a:t>suggesting topics the user can ask </a:t>
            </a:r>
            <a:r>
              <a:rPr lang="en-ZA" sz="1600" dirty="0" smtClean="0"/>
              <a:t>about.</a:t>
            </a:r>
          </a:p>
          <a:p>
            <a:pPr lvl="1">
              <a:lnSpc>
                <a:spcPct val="100000"/>
              </a:lnSpc>
            </a:pPr>
            <a:r>
              <a:rPr lang="en-ZA" sz="1600" dirty="0" smtClean="0"/>
              <a:t>Responses </a:t>
            </a:r>
            <a:r>
              <a:rPr lang="en-ZA" sz="1600" dirty="0"/>
              <a:t>are displayed with a typing effect for a more interactive feel.</a:t>
            </a:r>
          </a:p>
          <a:p>
            <a:pPr lvl="1">
              <a:spcBef>
                <a:spcPts val="0"/>
              </a:spcBef>
            </a:pPr>
            <a:endParaRPr lang="en-ZA" sz="1600" dirty="0" smtClean="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20</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871855" cy="6858000"/>
          </a:xfrm>
          <a:prstGeom prst="rect">
            <a:avLst/>
          </a:prstGeom>
        </p:spPr>
      </p:pic>
    </p:spTree>
    <p:extLst>
      <p:ext uri="{BB962C8B-B14F-4D97-AF65-F5344CB8AC3E}">
        <p14:creationId xmlns:p14="http://schemas.microsoft.com/office/powerpoint/2010/main" val="17636404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139022" y="293255"/>
            <a:ext cx="4535741" cy="573989"/>
          </a:xfrm>
        </p:spPr>
        <p:txBody>
          <a:bodyPr/>
          <a:lstStyle/>
          <a:p>
            <a:r>
              <a:rPr lang="en-US" cap="none" dirty="0" err="1" smtClean="0"/>
              <a:t>ResponseCheck</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7139021" y="783953"/>
            <a:ext cx="4951379" cy="583027"/>
          </a:xfrm>
        </p:spPr>
        <p:txBody>
          <a:bodyPr>
            <a:noAutofit/>
          </a:bodyPr>
          <a:lstStyle/>
          <a:p>
            <a:r>
              <a:rPr lang="en-US" sz="1300" b="1" dirty="0" err="1" smtClean="0"/>
              <a:t>FindBestResponse</a:t>
            </a:r>
            <a:r>
              <a:rPr lang="en-US" sz="1300" b="1" dirty="0" smtClean="0"/>
              <a:t>(</a:t>
            </a:r>
            <a:r>
              <a:rPr lang="en-US" sz="1300" b="1" dirty="0" smtClean="0">
                <a:solidFill>
                  <a:schemeClr val="tx1">
                    <a:lumMod val="65000"/>
                    <a:lumOff val="35000"/>
                  </a:schemeClr>
                </a:solidFill>
              </a:rPr>
              <a:t>Method</a:t>
            </a:r>
            <a:r>
              <a:rPr lang="en-US" sz="1300" b="1" dirty="0" smtClean="0"/>
              <a:t>)</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139022" y="1366981"/>
            <a:ext cx="4951378" cy="5101322"/>
          </a:xfrm>
        </p:spPr>
        <p:txBody>
          <a:bodyPr>
            <a:normAutofit/>
          </a:bodyPr>
          <a:lstStyle/>
          <a:p>
            <a:pPr marL="0" indent="0">
              <a:buNone/>
            </a:pPr>
            <a:r>
              <a:rPr lang="en-US" dirty="0" smtClean="0"/>
              <a:t>This method loops through the </a:t>
            </a:r>
            <a:r>
              <a:rPr lang="en-US" dirty="0" err="1" smtClean="0"/>
              <a:t>reponse</a:t>
            </a:r>
            <a:r>
              <a:rPr lang="en-US" dirty="0" smtClean="0"/>
              <a:t> list to compare all the keywords with the user input:</a:t>
            </a:r>
          </a:p>
          <a:p>
            <a:r>
              <a:rPr lang="en-US" dirty="0" smtClean="0"/>
              <a:t>First we invoke the method to the constructor.</a:t>
            </a:r>
          </a:p>
          <a:p>
            <a:pPr lvl="1"/>
            <a:r>
              <a:rPr lang="en-US" sz="1600" dirty="0" smtClean="0"/>
              <a:t>This method passes the </a:t>
            </a:r>
            <a:r>
              <a:rPr lang="en-US" sz="1600" dirty="0" err="1" smtClean="0"/>
              <a:t>responseList</a:t>
            </a:r>
            <a:r>
              <a:rPr lang="en-US" sz="1600" dirty="0" smtClean="0"/>
              <a:t>, the </a:t>
            </a:r>
            <a:r>
              <a:rPr lang="en-US" sz="1600" dirty="0" err="1" smtClean="0"/>
              <a:t>userInput</a:t>
            </a:r>
            <a:r>
              <a:rPr lang="en-US" sz="1600" dirty="0" smtClean="0"/>
              <a:t> and the </a:t>
            </a:r>
            <a:r>
              <a:rPr lang="en-US" sz="1600" dirty="0" err="1" smtClean="0"/>
              <a:t>botName</a:t>
            </a:r>
            <a:r>
              <a:rPr lang="en-US" sz="1600" dirty="0" smtClean="0"/>
              <a:t> as parameters.</a:t>
            </a:r>
          </a:p>
          <a:p>
            <a:r>
              <a:rPr lang="en-US" dirty="0" smtClean="0"/>
              <a:t>If a keyword is found, a corresponding response will return</a:t>
            </a:r>
          </a:p>
          <a:p>
            <a:r>
              <a:rPr lang="en-US" dirty="0" smtClean="0"/>
              <a:t>Else a “</a:t>
            </a:r>
            <a:r>
              <a:rPr lang="en-US" dirty="0" err="1" smtClean="0"/>
              <a:t>notFound</a:t>
            </a:r>
            <a:r>
              <a:rPr lang="en-US" dirty="0" smtClean="0"/>
              <a:t>” message will display and the user will be guided as to what questions they can ask</a:t>
            </a:r>
          </a:p>
          <a:p>
            <a:r>
              <a:rPr lang="en-ZA" dirty="0" smtClean="0"/>
              <a:t>This method is void hence it does not return any values or a value.</a:t>
            </a:r>
            <a:endParaRPr lang="en-ZA" sz="1600" dirty="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21</a:t>
            </a:fld>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95927"/>
            <a:ext cx="6982691" cy="5962074"/>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982691" cy="867244"/>
          </a:xfrm>
          <a:prstGeom prst="rect">
            <a:avLst/>
          </a:prstGeom>
        </p:spPr>
      </p:pic>
    </p:spTree>
    <p:extLst>
      <p:ext uri="{BB962C8B-B14F-4D97-AF65-F5344CB8AC3E}">
        <p14:creationId xmlns:p14="http://schemas.microsoft.com/office/powerpoint/2010/main" val="17722313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139022" y="293255"/>
            <a:ext cx="4535741" cy="573989"/>
          </a:xfrm>
        </p:spPr>
        <p:txBody>
          <a:bodyPr/>
          <a:lstStyle/>
          <a:p>
            <a:r>
              <a:rPr lang="en-US" cap="none" dirty="0" err="1" smtClean="0"/>
              <a:t>ResponseCheck</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7139021" y="783953"/>
            <a:ext cx="4951379" cy="583027"/>
          </a:xfrm>
        </p:spPr>
        <p:txBody>
          <a:bodyPr>
            <a:noAutofit/>
          </a:bodyPr>
          <a:lstStyle/>
          <a:p>
            <a:r>
              <a:rPr lang="en-US" sz="1300" b="1" dirty="0" err="1" smtClean="0"/>
              <a:t>TypingEffect</a:t>
            </a:r>
            <a:r>
              <a:rPr lang="en-US" sz="1300" b="1" dirty="0" smtClean="0"/>
              <a:t>(</a:t>
            </a:r>
            <a:r>
              <a:rPr lang="en-US" sz="1300" b="1" dirty="0" smtClean="0">
                <a:solidFill>
                  <a:schemeClr val="tx1">
                    <a:lumMod val="65000"/>
                    <a:lumOff val="35000"/>
                  </a:schemeClr>
                </a:solidFill>
              </a:rPr>
              <a:t>Method</a:t>
            </a:r>
            <a:r>
              <a:rPr lang="en-US" sz="1300" b="1" dirty="0" smtClean="0"/>
              <a:t>)</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139022" y="1366981"/>
            <a:ext cx="4951378" cy="5101322"/>
          </a:xfrm>
        </p:spPr>
        <p:txBody>
          <a:bodyPr>
            <a:normAutofit/>
          </a:bodyPr>
          <a:lstStyle/>
          <a:p>
            <a:pPr marL="0" indent="0">
              <a:buNone/>
            </a:pPr>
            <a:r>
              <a:rPr lang="en-US" dirty="0" smtClean="0"/>
              <a:t>This method is supposed to make the user interaction seem real, as if the user is talking to another person:</a:t>
            </a:r>
          </a:p>
          <a:p>
            <a:r>
              <a:rPr lang="en-US" dirty="0" smtClean="0"/>
              <a:t>We know that when we display a phrase in the program, every character displays all at once, so this method:</a:t>
            </a:r>
          </a:p>
          <a:p>
            <a:pPr lvl="1"/>
            <a:r>
              <a:rPr lang="en-US" sz="1600" dirty="0" smtClean="0"/>
              <a:t>Delays the display of each character</a:t>
            </a:r>
          </a:p>
          <a:p>
            <a:pPr lvl="2"/>
            <a:r>
              <a:rPr lang="en-US" sz="1600" dirty="0" smtClean="0"/>
              <a:t>Characters will display one at a time until all of them are fully displayed.</a:t>
            </a:r>
          </a:p>
          <a:p>
            <a:r>
              <a:rPr lang="en-US" dirty="0" smtClean="0"/>
              <a:t>This Method takes the message and color as parameters</a:t>
            </a:r>
          </a:p>
          <a:p>
            <a:r>
              <a:rPr lang="en-US" dirty="0" smtClean="0"/>
              <a:t>…and it does not return any value because it is void.</a:t>
            </a:r>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22</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906589" cy="6858000"/>
          </a:xfrm>
          <a:prstGeom prst="rect">
            <a:avLst/>
          </a:prstGeom>
        </p:spPr>
      </p:pic>
    </p:spTree>
    <p:extLst>
      <p:ext uri="{BB962C8B-B14F-4D97-AF65-F5344CB8AC3E}">
        <p14:creationId xmlns:p14="http://schemas.microsoft.com/office/powerpoint/2010/main" val="12330552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5" descr="Large Image of person at laptop in internet cafe">
            <a:extLst>
              <a:ext uri="{FF2B5EF4-FFF2-40B4-BE49-F238E27FC236}">
                <a16:creationId xmlns:a16="http://schemas.microsoft.com/office/drawing/2014/main" id="{BFA823F4-1B6F-4E9F-8515-0F87A0C174C1}"/>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a:xfrm>
            <a:off x="3955773" y="212725"/>
            <a:ext cx="4018722" cy="573989"/>
          </a:xfrm>
        </p:spPr>
        <p:txBody>
          <a:bodyPr/>
          <a:lstStyle/>
          <a:p>
            <a:r>
              <a:rPr lang="en-US" b="1" dirty="0" smtClean="0"/>
              <a:t>Errors Handled </a:t>
            </a:r>
            <a:endParaRPr lang="en-US" b="1" dirty="0"/>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3734099" y="786714"/>
            <a:ext cx="4018722" cy="3978962"/>
          </a:xfrm>
          <a:solidFill>
            <a:schemeClr val="bg1">
              <a:lumMod val="50000"/>
            </a:schemeClr>
          </a:solidFill>
          <a:effectLst>
            <a:softEdge rad="635000"/>
          </a:effectLst>
        </p:spPr>
        <p:txBody>
          <a:bodyPr>
            <a:normAutofit/>
          </a:bodyPr>
          <a:lstStyle/>
          <a:p>
            <a:r>
              <a:rPr lang="en-US" sz="1800" b="1" dirty="0" smtClean="0"/>
              <a:t>Makes sure input is not empty before the program continues to run</a:t>
            </a:r>
          </a:p>
          <a:p>
            <a:r>
              <a:rPr lang="en-US" sz="1800" b="1" dirty="0" smtClean="0"/>
              <a:t>Prevents user from adding numbers or special characters into the input</a:t>
            </a:r>
          </a:p>
          <a:p>
            <a:r>
              <a:rPr lang="en-US" sz="1800" b="1" dirty="0" smtClean="0"/>
              <a:t>Handles missing files or files that are incorrectly formatted</a:t>
            </a:r>
          </a:p>
          <a:p>
            <a:r>
              <a:rPr lang="en-US" sz="1800" b="1" dirty="0" smtClean="0"/>
              <a:t>Constant use of loops to avoid any unexpected </a:t>
            </a:r>
            <a:r>
              <a:rPr lang="en-US" sz="1800" b="1" dirty="0" err="1" smtClean="0"/>
              <a:t>behaviour</a:t>
            </a:r>
            <a:endParaRPr lang="en-US" sz="1800" b="1"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23</a:t>
            </a:fld>
            <a:endParaRPr lang="en-US" dirty="0"/>
          </a:p>
        </p:txBody>
      </p:sp>
    </p:spTree>
    <p:extLst>
      <p:ext uri="{BB962C8B-B14F-4D97-AF65-F5344CB8AC3E}">
        <p14:creationId xmlns:p14="http://schemas.microsoft.com/office/powerpoint/2010/main" val="8694704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0" y="-6087"/>
            <a:ext cx="12192000" cy="6858000"/>
          </a:xfrm>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xmlns="" val="1"/>
              </a:ext>
            </a:extLst>
          </p:cNvPr>
          <p:cNvSpPr/>
          <p:nvPr/>
        </p:nvSpPr>
        <p:spPr>
          <a:xfrm>
            <a:off x="0" y="7937"/>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THANK </a:t>
            </a:r>
            <a:r>
              <a:rPr lang="en-US" dirty="0" smtClean="0">
                <a:solidFill>
                  <a:schemeClr val="bg1"/>
                </a:solidFill>
              </a:rPr>
              <a:t>YOU!</a:t>
            </a:r>
            <a:endParaRPr lang="en-US" dirty="0">
              <a:solidFill>
                <a:schemeClr val="bg1"/>
              </a:solidFill>
            </a:endParaRPr>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xmlns="" r:embed="rId4"/>
              </a:ext>
            </a:extLst>
          </a:blip>
          <a:stretch>
            <a:fillRect/>
          </a:stretch>
        </p:blipFill>
        <p:spPr>
          <a:xfrm>
            <a:off x="3234817" y="3061212"/>
            <a:ext cx="558449" cy="558449"/>
          </a:xfrm>
          <a:prstGeom prst="rect">
            <a:avLst/>
          </a:prstGeom>
        </p:spPr>
      </p:pic>
      <p:sp>
        <p:nvSpPr>
          <p:cNvPr id="14" name="Subtitle 2">
            <a:extLst>
              <a:ext uri="{FF2B5EF4-FFF2-40B4-BE49-F238E27FC236}">
                <a16:creationId xmlns:a16="http://schemas.microsoft.com/office/drawing/2014/main" id="{A62C97B6-F2B5-4806-AB83-0CC32DF096AE}"/>
              </a:ext>
            </a:extLst>
          </p:cNvPr>
          <p:cNvSpPr txBox="1">
            <a:spLocks/>
          </p:cNvSpPr>
          <p:nvPr/>
        </p:nvSpPr>
        <p:spPr>
          <a:xfrm>
            <a:off x="3923208" y="3061213"/>
            <a:ext cx="4345585"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z="1800" spc="300" dirty="0" smtClean="0">
                <a:latin typeface="+mj-lt"/>
                <a:cs typeface="Gill Sans" panose="020B0502020104020203" pitchFamily="34" charset="-79"/>
              </a:rPr>
              <a:t>Kopano Leshope ST10459862</a:t>
            </a: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2814701" y="4006497"/>
            <a:ext cx="6562598" cy="517480"/>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r>
              <a:rPr lang="en-US" sz="1800" spc="300" dirty="0">
                <a:latin typeface="+mj-lt"/>
                <a:cs typeface="Gill Sans Light" panose="020B0302020104020203" pitchFamily="34" charset="-79"/>
              </a:rPr>
              <a:t>https://github.com/Cannieyyy/leshopeChatBotPrj</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
        <p:nvSpPr>
          <p:cNvPr id="2" name="AutoShape 2" descr="Free Github Logo Icon - Free Download Logos Logo Icons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ZA"/>
          </a:p>
        </p:txBody>
      </p:sp>
      <p:sp>
        <p:nvSpPr>
          <p:cNvPr id="3" name="AutoShape 4" descr="Free Github Logo Icon - Free Download Logos Logo Icons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ZA"/>
          </a:p>
        </p:txBody>
      </p:sp>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76986" y="3905587"/>
            <a:ext cx="584209" cy="571509"/>
          </a:xfrm>
          <a:prstGeom prst="rect">
            <a:avLst/>
          </a:prstGeom>
        </p:spPr>
      </p:pic>
    </p:spTree>
    <p:extLst>
      <p:ext uri="{BB962C8B-B14F-4D97-AF65-F5344CB8AC3E}">
        <p14:creationId xmlns:p14="http://schemas.microsoft.com/office/powerpoint/2010/main" val="927727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5999" y="1787237"/>
            <a:ext cx="5687291" cy="2394840"/>
          </a:xfrm>
        </p:spPr>
        <p:txBody>
          <a:bodyPr>
            <a:normAutofit/>
          </a:bodyPr>
          <a:lstStyle/>
          <a:p>
            <a:r>
              <a:rPr lang="en-US" dirty="0" smtClean="0"/>
              <a:t>Class 1:</a:t>
            </a:r>
            <a:endParaRPr lang="en-US" dirty="0"/>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6095998" y="3441357"/>
            <a:ext cx="5251450" cy="991009"/>
          </a:xfrm>
        </p:spPr>
        <p:txBody>
          <a:bodyPr>
            <a:noAutofit/>
          </a:bodyPr>
          <a:lstStyle/>
          <a:p>
            <a:r>
              <a:rPr lang="en-US" dirty="0" smtClean="0"/>
              <a:t>NAME: </a:t>
            </a:r>
            <a:r>
              <a:rPr lang="en-US" b="1" dirty="0" smtClean="0"/>
              <a:t>Program Class(The main class)</a:t>
            </a:r>
            <a:endParaRPr lang="en-US" b="1"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3</a:t>
            </a:fld>
            <a:endParaRPr lang="en-US" dirty="0"/>
          </a:p>
        </p:txBody>
      </p:sp>
      <p:sp>
        <p:nvSpPr>
          <p:cNvPr id="2" name="Picture Placeholder 1"/>
          <p:cNvSpPr>
            <a:spLocks noGrp="1"/>
          </p:cNvSpPr>
          <p:nvPr>
            <p:ph type="pic" sz="quarter" idx="13"/>
          </p:nvPr>
        </p:nvSpPr>
        <p:spPr/>
      </p:sp>
      <p:pic>
        <p:nvPicPr>
          <p:cNvPr id="8" name="Picture Placeholder 4" descr="Laptop Cafe" title="Laptop Cafe">
            <a:extLst>
              <a:ext uri="{FF2B5EF4-FFF2-40B4-BE49-F238E27FC236}">
                <a16:creationId xmlns:a16="http://schemas.microsoft.com/office/drawing/2014/main" id="{A0280051-D7F1-4438-B815-F0FF4906D141}"/>
              </a:ext>
            </a:extLst>
          </p:cNvPr>
          <p:cNvPicPr>
            <a:picLocks noChangeAspect="1"/>
          </p:cNvPicPr>
          <p:nvPr/>
        </p:nvPicPr>
        <p:blipFill rotWithShape="1">
          <a:blip r:embed="rId2"/>
          <a:srcRect l="23657" t="75" r="23657" b="-86"/>
          <a:stretch/>
        </p:blipFill>
        <p:spPr>
          <a:xfrm>
            <a:off x="0" y="0"/>
            <a:ext cx="5416550" cy="6857999"/>
          </a:xfrm>
          <a:prstGeom prst="rect">
            <a:avLst/>
          </a:prstGeom>
          <a:noFill/>
        </p:spPr>
      </p:pic>
      <p:sp>
        <p:nvSpPr>
          <p:cNvPr id="10"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0" y="-13504"/>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4210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cap="none" dirty="0" smtClean="0"/>
              <a:t>Program class</a:t>
            </a:r>
            <a:endParaRPr lang="en-US" cap="none" dirty="0"/>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62500" lnSpcReduction="20000"/>
          </a:bodyPr>
          <a:lstStyle/>
          <a:p>
            <a:r>
              <a:rPr lang="en-US" b="1" dirty="0" smtClean="0"/>
              <a:t>Where the program executes…</a:t>
            </a:r>
            <a:endParaRPr lang="en-US" b="1" dirty="0"/>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buNone/>
            </a:pPr>
            <a:r>
              <a:rPr lang="en-US" dirty="0" smtClean="0"/>
              <a:t>The program class only contains instances of other classes, these instances are invoked in the order of execution:</a:t>
            </a:r>
          </a:p>
          <a:p>
            <a:pPr marL="342900" indent="-342900">
              <a:buFont typeface="+mj-lt"/>
              <a:buAutoNum type="arabicPeriod"/>
            </a:pPr>
            <a:r>
              <a:rPr lang="en-US" dirty="0" smtClean="0"/>
              <a:t>First we have the </a:t>
            </a:r>
            <a:r>
              <a:rPr lang="en-US" dirty="0" err="1" smtClean="0"/>
              <a:t>PlaySound</a:t>
            </a:r>
            <a:r>
              <a:rPr lang="en-US" dirty="0" smtClean="0"/>
              <a:t> class instance, that plays the voice greeting immediately after the program starts to run.</a:t>
            </a:r>
          </a:p>
          <a:p>
            <a:pPr marL="342900" indent="-342900">
              <a:buFont typeface="+mj-lt"/>
              <a:buAutoNum type="arabicPeriod"/>
            </a:pPr>
            <a:r>
              <a:rPr lang="en-US" dirty="0" smtClean="0"/>
              <a:t>Secondly we have a  </a:t>
            </a:r>
            <a:r>
              <a:rPr lang="en-US" dirty="0" err="1" smtClean="0"/>
              <a:t>DisplayLogo</a:t>
            </a:r>
            <a:r>
              <a:rPr lang="en-US" dirty="0" smtClean="0"/>
              <a:t> class instance that displays the logo after the voice greeting is complete</a:t>
            </a:r>
          </a:p>
          <a:p>
            <a:pPr marL="342900" indent="-342900">
              <a:buFont typeface="+mj-lt"/>
              <a:buAutoNum type="arabicPeriod"/>
            </a:pPr>
            <a:r>
              <a:rPr lang="en-US" dirty="0" smtClean="0"/>
              <a:t>Lastly we have the </a:t>
            </a:r>
            <a:r>
              <a:rPr lang="en-US" dirty="0" err="1" smtClean="0"/>
              <a:t>ResponseCheck</a:t>
            </a:r>
            <a:r>
              <a:rPr lang="en-US" dirty="0" smtClean="0"/>
              <a:t> class instance, this is where the user interacts with the progra</a:t>
            </a:r>
            <a:r>
              <a:rPr lang="en-US" dirty="0" smtClean="0"/>
              <a:t>m.</a:t>
            </a:r>
            <a:r>
              <a:rPr lang="en-US" dirty="0" smtClean="0"/>
              <a:t> </a:t>
            </a:r>
            <a:endParaRPr lang="en-US" dirty="0"/>
          </a:p>
          <a:p>
            <a:pPr marL="0" indent="0">
              <a:buNone/>
            </a:pPr>
            <a:endParaRPr lang="en-US" dirty="0"/>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4</a:t>
            </a:fld>
            <a:endParaRPr lang="en-US" dirty="0"/>
          </a:p>
        </p:txBody>
      </p:sp>
      <p:pic>
        <p:nvPicPr>
          <p:cNvPr id="3" name="Picture Placeholder 2"/>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12434" r="12434"/>
          <a:stretch>
            <a:fillRect/>
          </a:stretch>
        </p:blipFill>
        <p:spPr>
          <a:xfrm>
            <a:off x="0" y="0"/>
            <a:ext cx="5273964" cy="6846932"/>
          </a:xfrm>
        </p:spPr>
      </p:pic>
    </p:spTree>
    <p:extLst>
      <p:ext uri="{BB962C8B-B14F-4D97-AF65-F5344CB8AC3E}">
        <p14:creationId xmlns:p14="http://schemas.microsoft.com/office/powerpoint/2010/main" val="132537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5999" y="1671782"/>
            <a:ext cx="5687291" cy="2760583"/>
          </a:xfrm>
        </p:spPr>
        <p:txBody>
          <a:bodyPr>
            <a:normAutofit/>
          </a:bodyPr>
          <a:lstStyle/>
          <a:p>
            <a:r>
              <a:rPr lang="en-US" dirty="0" smtClean="0"/>
              <a:t>Class 2:</a:t>
            </a:r>
            <a:endParaRPr lang="en-US" dirty="0"/>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6095998" y="3441357"/>
            <a:ext cx="5251450" cy="1186061"/>
          </a:xfrm>
        </p:spPr>
        <p:txBody>
          <a:bodyPr>
            <a:noAutofit/>
          </a:bodyPr>
          <a:lstStyle/>
          <a:p>
            <a:r>
              <a:rPr lang="en-US" dirty="0" smtClean="0"/>
              <a:t>NAME: </a:t>
            </a:r>
            <a:r>
              <a:rPr lang="en-US" b="1" dirty="0" err="1" smtClean="0"/>
              <a:t>PlaySound</a:t>
            </a:r>
            <a:r>
              <a:rPr lang="en-US" b="1" dirty="0" smtClean="0"/>
              <a:t> Class(class that plays the voice greeting)</a:t>
            </a:r>
            <a:endParaRPr lang="en-US" b="1"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5</a:t>
            </a:fld>
            <a:endParaRPr lang="en-US" dirty="0"/>
          </a:p>
        </p:txBody>
      </p:sp>
      <p:sp>
        <p:nvSpPr>
          <p:cNvPr id="2" name="Picture Placeholder 1"/>
          <p:cNvSpPr>
            <a:spLocks noGrp="1"/>
          </p:cNvSpPr>
          <p:nvPr>
            <p:ph type="pic" sz="quarter" idx="13"/>
          </p:nvPr>
        </p:nvSpPr>
        <p:spPr/>
      </p:sp>
      <p:pic>
        <p:nvPicPr>
          <p:cNvPr id="8" name="Picture Placeholder 4" descr="Laptop Cafe" title="Laptop Cafe">
            <a:extLst>
              <a:ext uri="{FF2B5EF4-FFF2-40B4-BE49-F238E27FC236}">
                <a16:creationId xmlns:a16="http://schemas.microsoft.com/office/drawing/2014/main" id="{A0280051-D7F1-4438-B815-F0FF4906D141}"/>
              </a:ext>
            </a:extLst>
          </p:cNvPr>
          <p:cNvPicPr>
            <a:picLocks noChangeAspect="1"/>
          </p:cNvPicPr>
          <p:nvPr/>
        </p:nvPicPr>
        <p:blipFill rotWithShape="1">
          <a:blip r:embed="rId2"/>
          <a:srcRect l="23657" t="75" r="23657" b="-86"/>
          <a:stretch/>
        </p:blipFill>
        <p:spPr>
          <a:xfrm>
            <a:off x="0" y="0"/>
            <a:ext cx="5416550" cy="6857999"/>
          </a:xfrm>
          <a:prstGeom prst="rect">
            <a:avLst/>
          </a:prstGeom>
          <a:noFill/>
        </p:spPr>
      </p:pic>
      <p:sp>
        <p:nvSpPr>
          <p:cNvPr id="10"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0" y="-13504"/>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00421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5587314" y="524489"/>
            <a:ext cx="4018722" cy="573989"/>
          </a:xfrm>
        </p:spPr>
        <p:txBody>
          <a:bodyPr/>
          <a:lstStyle/>
          <a:p>
            <a:r>
              <a:rPr lang="en-US" cap="none" dirty="0" err="1" smtClean="0"/>
              <a:t>PlaySound</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5614152" y="1098478"/>
            <a:ext cx="3991884" cy="407670"/>
          </a:xfrm>
        </p:spPr>
        <p:txBody>
          <a:bodyPr>
            <a:noAutofit/>
          </a:bodyPr>
          <a:lstStyle/>
          <a:p>
            <a:r>
              <a:rPr lang="en-US" sz="1300" b="1" dirty="0" smtClean="0"/>
              <a:t>The code that allows the voice greeting to play</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5614152" y="1600939"/>
            <a:ext cx="5068456" cy="4867364"/>
          </a:xfrm>
        </p:spPr>
        <p:txBody>
          <a:bodyPr>
            <a:normAutofit/>
          </a:bodyPr>
          <a:lstStyle/>
          <a:p>
            <a:pPr marL="0" indent="0">
              <a:buNone/>
            </a:pPr>
            <a:r>
              <a:rPr lang="en-US" dirty="0" smtClean="0"/>
              <a:t>On this class we are playing a audio file on the program:</a:t>
            </a:r>
          </a:p>
          <a:p>
            <a:r>
              <a:rPr lang="en-ZA" dirty="0" smtClean="0"/>
              <a:t>The class determines the correct file path dynamically.</a:t>
            </a:r>
          </a:p>
          <a:p>
            <a:r>
              <a:rPr lang="en-ZA" dirty="0" smtClean="0"/>
              <a:t>It ensures the .wav file is located in the project's root folder not in the bin\debug .</a:t>
            </a:r>
          </a:p>
          <a:p>
            <a:r>
              <a:rPr lang="en-ZA" dirty="0" smtClean="0"/>
              <a:t>It plays the sound synchronously so the program waits for the sound to finish before the program continues to play.</a:t>
            </a:r>
          </a:p>
          <a:p>
            <a:r>
              <a:rPr lang="en-ZA" dirty="0" smtClean="0"/>
              <a:t>It handles potential errors gracefully using a try-catch block.</a:t>
            </a:r>
            <a:endParaRPr lang="en-ZA" dirty="0"/>
          </a:p>
          <a:p>
            <a:pPr marL="0" indent="0">
              <a:buNone/>
            </a:pPr>
            <a:endParaRPr lang="en-US" dirty="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6</a:t>
            </a:fld>
            <a:endParaRPr lang="en-US" dirty="0"/>
          </a:p>
        </p:txBody>
      </p:sp>
      <p:pic>
        <p:nvPicPr>
          <p:cNvPr id="16"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a:xfrm>
            <a:off x="0" y="0"/>
            <a:ext cx="5039361" cy="6858000"/>
          </a:xfrm>
        </p:spPr>
      </p:pic>
      <p:sp>
        <p:nvSpPr>
          <p:cNvPr id="18"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1" y="-13504"/>
            <a:ext cx="503936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03617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5587314" y="524489"/>
            <a:ext cx="4018722" cy="573989"/>
          </a:xfrm>
        </p:spPr>
        <p:txBody>
          <a:bodyPr/>
          <a:lstStyle/>
          <a:p>
            <a:r>
              <a:rPr lang="en-US" cap="none" dirty="0" err="1" smtClean="0"/>
              <a:t>PlaySound</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5614152" y="1098478"/>
            <a:ext cx="3991884" cy="333158"/>
          </a:xfrm>
        </p:spPr>
        <p:txBody>
          <a:bodyPr>
            <a:noAutofit/>
          </a:bodyPr>
          <a:lstStyle/>
          <a:p>
            <a:r>
              <a:rPr lang="en-US" sz="1300" b="1" dirty="0" smtClean="0"/>
              <a:t>The constructor</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5614152" y="1431636"/>
            <a:ext cx="5068456" cy="4867364"/>
          </a:xfrm>
        </p:spPr>
        <p:txBody>
          <a:bodyPr>
            <a:normAutofit/>
          </a:bodyPr>
          <a:lstStyle/>
          <a:p>
            <a:pPr marL="0" indent="0">
              <a:buNone/>
            </a:pPr>
            <a:r>
              <a:rPr lang="en-US" b="1" dirty="0" smtClean="0"/>
              <a:t>On the constructor:</a:t>
            </a:r>
          </a:p>
          <a:p>
            <a:pPr marL="457200" lvl="1" indent="0">
              <a:spcBef>
                <a:spcPts val="0"/>
              </a:spcBef>
              <a:buNone/>
            </a:pPr>
            <a:r>
              <a:rPr lang="en-US" sz="1600" dirty="0" smtClean="0"/>
              <a:t>The variable </a:t>
            </a:r>
            <a:r>
              <a:rPr lang="en-US" sz="1600" dirty="0" err="1" smtClean="0"/>
              <a:t>soundLocation</a:t>
            </a:r>
            <a:r>
              <a:rPr lang="en-US" sz="1600" dirty="0" smtClean="0"/>
              <a:t>:</a:t>
            </a:r>
            <a:endParaRPr lang="en-ZA" sz="1600" dirty="0" smtClean="0"/>
          </a:p>
          <a:p>
            <a:pPr lvl="1">
              <a:spcBef>
                <a:spcPts val="0"/>
              </a:spcBef>
            </a:pPr>
            <a:r>
              <a:rPr lang="en-US" sz="1600" dirty="0" smtClean="0"/>
              <a:t>Get’s the base directory</a:t>
            </a:r>
            <a:r>
              <a:rPr lang="en-US" sz="1600" dirty="0" smtClean="0"/>
              <a:t>.</a:t>
            </a:r>
          </a:p>
          <a:p>
            <a:pPr lvl="1">
              <a:spcBef>
                <a:spcPts val="0"/>
              </a:spcBef>
            </a:pPr>
            <a:r>
              <a:rPr lang="en-US" sz="1600" dirty="0" smtClean="0"/>
              <a:t>Then we print the variable to see if it is getting the correct directory</a:t>
            </a:r>
          </a:p>
          <a:p>
            <a:pPr marL="457200" lvl="1" indent="0">
              <a:spcBef>
                <a:spcPts val="0"/>
              </a:spcBef>
              <a:buNone/>
            </a:pPr>
            <a:r>
              <a:rPr lang="en-US" sz="1600" dirty="0" smtClean="0"/>
              <a:t>The variable </a:t>
            </a:r>
            <a:r>
              <a:rPr lang="en-US" sz="1600" dirty="0" err="1" smtClean="0"/>
              <a:t>updatedPath</a:t>
            </a:r>
            <a:r>
              <a:rPr lang="en-US" sz="1600" dirty="0" smtClean="0"/>
              <a:t>:</a:t>
            </a:r>
          </a:p>
          <a:p>
            <a:pPr lvl="1">
              <a:spcBef>
                <a:spcPts val="0"/>
              </a:spcBef>
            </a:pPr>
            <a:r>
              <a:rPr lang="en-US" sz="1600" dirty="0" smtClean="0"/>
              <a:t>Removes the bin\debug and replaces it with the project folder directory</a:t>
            </a:r>
          </a:p>
          <a:p>
            <a:pPr marL="457200" lvl="1" indent="0">
              <a:spcBef>
                <a:spcPts val="0"/>
              </a:spcBef>
              <a:buNone/>
            </a:pPr>
            <a:r>
              <a:rPr lang="en-US" sz="1600" dirty="0" smtClean="0"/>
              <a:t>The variable </a:t>
            </a:r>
            <a:r>
              <a:rPr lang="en-US" sz="1600" dirty="0" err="1" smtClean="0"/>
              <a:t>fullPath</a:t>
            </a:r>
            <a:r>
              <a:rPr lang="en-US" sz="1600" dirty="0" smtClean="0"/>
              <a:t>:</a:t>
            </a:r>
          </a:p>
          <a:p>
            <a:pPr lvl="1">
              <a:spcBef>
                <a:spcPts val="0"/>
              </a:spcBef>
            </a:pPr>
            <a:r>
              <a:rPr lang="en-US" sz="1600" dirty="0" smtClean="0"/>
              <a:t>Combines the </a:t>
            </a:r>
            <a:r>
              <a:rPr lang="en-US" sz="1600" dirty="0" err="1" smtClean="0"/>
              <a:t>updatedPath</a:t>
            </a:r>
            <a:r>
              <a:rPr lang="en-US" sz="1600" dirty="0" smtClean="0"/>
              <a:t> with the file name</a:t>
            </a:r>
          </a:p>
          <a:p>
            <a:pPr marL="457200" lvl="1" indent="0">
              <a:spcBef>
                <a:spcPts val="0"/>
              </a:spcBef>
              <a:buNone/>
            </a:pPr>
            <a:r>
              <a:rPr lang="en-US" sz="1600" dirty="0" smtClean="0"/>
              <a:t>Then we invoke the method </a:t>
            </a:r>
            <a:r>
              <a:rPr lang="en-US" sz="1600" dirty="0" err="1" smtClean="0"/>
              <a:t>playWav</a:t>
            </a:r>
            <a:r>
              <a:rPr lang="en-US" sz="1600" dirty="0" smtClean="0"/>
              <a:t> to play the sound</a:t>
            </a:r>
          </a:p>
          <a:p>
            <a:pPr lvl="1">
              <a:spcBef>
                <a:spcPts val="0"/>
              </a:spcBef>
            </a:pPr>
            <a:endParaRPr lang="en-US" sz="1600" dirty="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7</a:t>
            </a:fld>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273040" cy="6858000"/>
          </a:xfrm>
          <a:prstGeom prst="rect">
            <a:avLst/>
          </a:prstGeom>
        </p:spPr>
      </p:pic>
    </p:spTree>
    <p:extLst>
      <p:ext uri="{BB962C8B-B14F-4D97-AF65-F5344CB8AC3E}">
        <p14:creationId xmlns:p14="http://schemas.microsoft.com/office/powerpoint/2010/main" val="22121348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5587314" y="524489"/>
            <a:ext cx="4018722" cy="573989"/>
          </a:xfrm>
        </p:spPr>
        <p:txBody>
          <a:bodyPr/>
          <a:lstStyle/>
          <a:p>
            <a:r>
              <a:rPr lang="en-US" cap="none" dirty="0" err="1" smtClean="0"/>
              <a:t>PlaySound</a:t>
            </a:r>
            <a:r>
              <a:rPr lang="en-US" cap="none" dirty="0" smtClean="0"/>
              <a:t> class</a:t>
            </a:r>
            <a:endParaRPr lang="en-US" cap="none"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5614152" y="1098478"/>
            <a:ext cx="3991884" cy="333158"/>
          </a:xfrm>
        </p:spPr>
        <p:txBody>
          <a:bodyPr>
            <a:noAutofit/>
          </a:bodyPr>
          <a:lstStyle/>
          <a:p>
            <a:r>
              <a:rPr lang="en-US" sz="1300" b="1" dirty="0" smtClean="0"/>
              <a:t>The </a:t>
            </a:r>
            <a:r>
              <a:rPr lang="en-US" sz="1300" b="1" dirty="0" err="1" smtClean="0"/>
              <a:t>playWav</a:t>
            </a:r>
            <a:r>
              <a:rPr lang="en-US" sz="1300" b="1" dirty="0" smtClean="0"/>
              <a:t> method</a:t>
            </a:r>
            <a:endParaRPr lang="en-US" sz="1300" b="1"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5614152" y="1431636"/>
            <a:ext cx="5068456" cy="4867364"/>
          </a:xfrm>
        </p:spPr>
        <p:txBody>
          <a:bodyPr>
            <a:normAutofit/>
          </a:bodyPr>
          <a:lstStyle/>
          <a:p>
            <a:pPr>
              <a:spcBef>
                <a:spcPts val="0"/>
              </a:spcBef>
            </a:pPr>
            <a:r>
              <a:rPr lang="en-US" dirty="0" smtClean="0"/>
              <a:t>The method </a:t>
            </a:r>
            <a:r>
              <a:rPr lang="en-US" dirty="0" err="1" smtClean="0"/>
              <a:t>playWav</a:t>
            </a:r>
            <a:r>
              <a:rPr lang="en-US" dirty="0" smtClean="0"/>
              <a:t> passes a String full path as a parameter</a:t>
            </a:r>
          </a:p>
          <a:p>
            <a:pPr>
              <a:spcBef>
                <a:spcPts val="0"/>
              </a:spcBef>
            </a:pPr>
            <a:r>
              <a:rPr lang="en-US" dirty="0" smtClean="0"/>
              <a:t>We have a try catch statement that’s going to handle the error if the file does not exist in the designated path. This helps to keep the program running even file is not available. Inside the try we have:</a:t>
            </a:r>
          </a:p>
          <a:p>
            <a:pPr lvl="1">
              <a:spcBef>
                <a:spcPts val="0"/>
              </a:spcBef>
            </a:pPr>
            <a:r>
              <a:rPr lang="en-US" sz="1600" dirty="0" smtClean="0"/>
              <a:t>The </a:t>
            </a:r>
            <a:r>
              <a:rPr lang="en-US" sz="1600" dirty="0" err="1" smtClean="0"/>
              <a:t>SoundPlayer</a:t>
            </a:r>
            <a:r>
              <a:rPr lang="en-US" sz="1600" dirty="0" smtClean="0"/>
              <a:t> object to allow the sound to be played</a:t>
            </a:r>
            <a:r>
              <a:rPr lang="en-US" dirty="0" smtClean="0"/>
              <a:t>:</a:t>
            </a:r>
          </a:p>
          <a:p>
            <a:pPr lvl="2">
              <a:spcBef>
                <a:spcPts val="0"/>
              </a:spcBef>
            </a:pPr>
            <a:r>
              <a:rPr lang="en-US" sz="1600" dirty="0" smtClean="0"/>
              <a:t>This object passes a string as a parameter, which is the </a:t>
            </a:r>
            <a:r>
              <a:rPr lang="en-US" sz="1600" dirty="0" err="1" smtClean="0"/>
              <a:t>fullPath</a:t>
            </a:r>
            <a:r>
              <a:rPr lang="en-US" sz="1600" dirty="0" smtClean="0"/>
              <a:t> we declared on the constructor</a:t>
            </a:r>
          </a:p>
          <a:p>
            <a:pPr lvl="2">
              <a:spcBef>
                <a:spcPts val="0"/>
              </a:spcBef>
            </a:pPr>
            <a:r>
              <a:rPr lang="en-US" sz="1600" dirty="0" smtClean="0"/>
              <a:t>The method the plays the sound synchronically </a:t>
            </a:r>
          </a:p>
          <a:p>
            <a:pPr lvl="2">
              <a:spcBef>
                <a:spcPts val="0"/>
              </a:spcBef>
            </a:pPr>
            <a:r>
              <a:rPr lang="en-US" sz="1600" dirty="0" smtClean="0"/>
              <a:t>The catch will display a error message</a:t>
            </a:r>
          </a:p>
          <a:p>
            <a:pPr>
              <a:spcBef>
                <a:spcPts val="0"/>
              </a:spcBef>
            </a:pPr>
            <a:endParaRPr lang="en-US" dirty="0"/>
          </a:p>
          <a:p>
            <a:pPr marL="0" indent="0">
              <a:spcBef>
                <a:spcPts val="0"/>
              </a:spcBef>
              <a:buNone/>
            </a:pPr>
            <a:endParaRPr lang="en-US" dirty="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8</a:t>
            </a:fld>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5301673" cy="6927273"/>
          </a:xfrm>
          <a:prstGeom prst="rect">
            <a:avLst/>
          </a:prstGeom>
        </p:spPr>
      </p:pic>
    </p:spTree>
    <p:extLst>
      <p:ext uri="{BB962C8B-B14F-4D97-AF65-F5344CB8AC3E}">
        <p14:creationId xmlns:p14="http://schemas.microsoft.com/office/powerpoint/2010/main" val="474398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5999" y="1348509"/>
            <a:ext cx="5687291" cy="3482109"/>
          </a:xfrm>
        </p:spPr>
        <p:txBody>
          <a:bodyPr>
            <a:normAutofit/>
          </a:bodyPr>
          <a:lstStyle/>
          <a:p>
            <a:r>
              <a:rPr lang="en-US" dirty="0" smtClean="0"/>
              <a:t>Class 3:</a:t>
            </a:r>
            <a:endParaRPr lang="en-US" dirty="0"/>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6095998" y="3441357"/>
            <a:ext cx="5251450" cy="1186061"/>
          </a:xfrm>
        </p:spPr>
        <p:txBody>
          <a:bodyPr>
            <a:noAutofit/>
          </a:bodyPr>
          <a:lstStyle/>
          <a:p>
            <a:r>
              <a:rPr lang="en-US" dirty="0" smtClean="0"/>
              <a:t>NAME: </a:t>
            </a:r>
            <a:r>
              <a:rPr lang="en-US" b="1" dirty="0" err="1" smtClean="0"/>
              <a:t>DisplayLogo</a:t>
            </a:r>
            <a:r>
              <a:rPr lang="en-US" b="1" dirty="0" smtClean="0"/>
              <a:t> Class(class that displays the logo)</a:t>
            </a:r>
            <a:endParaRPr lang="en-US" b="1"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9</a:t>
            </a:fld>
            <a:endParaRPr lang="en-US" dirty="0"/>
          </a:p>
        </p:txBody>
      </p:sp>
      <p:sp>
        <p:nvSpPr>
          <p:cNvPr id="2" name="Picture Placeholder 1"/>
          <p:cNvSpPr>
            <a:spLocks noGrp="1"/>
          </p:cNvSpPr>
          <p:nvPr>
            <p:ph type="pic" sz="quarter" idx="13"/>
          </p:nvPr>
        </p:nvSpPr>
        <p:spPr/>
      </p:sp>
      <p:pic>
        <p:nvPicPr>
          <p:cNvPr id="8" name="Picture Placeholder 4" descr="Laptop Cafe" title="Laptop Cafe">
            <a:extLst>
              <a:ext uri="{FF2B5EF4-FFF2-40B4-BE49-F238E27FC236}">
                <a16:creationId xmlns:a16="http://schemas.microsoft.com/office/drawing/2014/main" id="{A0280051-D7F1-4438-B815-F0FF4906D141}"/>
              </a:ext>
            </a:extLst>
          </p:cNvPr>
          <p:cNvPicPr>
            <a:picLocks noChangeAspect="1"/>
          </p:cNvPicPr>
          <p:nvPr/>
        </p:nvPicPr>
        <p:blipFill rotWithShape="1">
          <a:blip r:embed="rId2"/>
          <a:srcRect l="23657" t="75" r="23657" b="-86"/>
          <a:stretch/>
        </p:blipFill>
        <p:spPr>
          <a:xfrm>
            <a:off x="0" y="0"/>
            <a:ext cx="5416550" cy="6857999"/>
          </a:xfrm>
          <a:prstGeom prst="rect">
            <a:avLst/>
          </a:prstGeom>
          <a:noFill/>
        </p:spPr>
      </p:pic>
      <p:sp>
        <p:nvSpPr>
          <p:cNvPr id="10"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0" y="-13504"/>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8582399"/>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9B3E157-1CAC-4231-A2EC-E93952D57E42}">
  <ds:schemaRefs>
    <ds:schemaRef ds:uri="http://schemas.microsoft.com/sharepoint/v3/contenttype/forms"/>
  </ds:schemaRefs>
</ds:datastoreItem>
</file>

<file path=customXml/itemProps2.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2E71848-B78E-4D58-BFA5-D2D5918911CD}">
  <ds:schemaRefs>
    <ds:schemaRef ds:uri="http://www.w3.org/XML/1998/namespace"/>
    <ds:schemaRef ds:uri="71af3243-3dd4-4a8d-8c0d-dd76da1f02a5"/>
    <ds:schemaRef ds:uri="http://schemas.microsoft.com/office/2006/metadata/properties"/>
    <ds:schemaRef ds:uri="http://schemas.microsoft.com/office/infopath/2007/PartnerControls"/>
    <ds:schemaRef ds:uri="http://purl.org/dc/terms/"/>
    <ds:schemaRef ds:uri="http://purl.org/dc/dcmitype/"/>
    <ds:schemaRef ds:uri="http://purl.org/dc/elements/1.1/"/>
    <ds:schemaRef ds:uri="http://schemas.microsoft.com/office/2006/documentManagement/types"/>
    <ds:schemaRef ds:uri="http://schemas.openxmlformats.org/package/2006/metadata/core-properties"/>
    <ds:schemaRef ds:uri="16c05727-aa75-4e4a-9b5f-8a80a1165891"/>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1633</Words>
  <Application>Microsoft Office PowerPoint</Application>
  <PresentationFormat>Widescreen</PresentationFormat>
  <Paragraphs>187</Paragraphs>
  <Slides>24</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Bebas</vt:lpstr>
      <vt:lpstr>Calibri</vt:lpstr>
      <vt:lpstr>Calibri Light</vt:lpstr>
      <vt:lpstr>Gill Sans</vt:lpstr>
      <vt:lpstr>Gill Sans Light</vt:lpstr>
      <vt:lpstr>Office Theme</vt:lpstr>
      <vt:lpstr>Cyber security chatbot</vt:lpstr>
      <vt:lpstr>Classes</vt:lpstr>
      <vt:lpstr>Class 1:</vt:lpstr>
      <vt:lpstr>Program class</vt:lpstr>
      <vt:lpstr>Class 2:</vt:lpstr>
      <vt:lpstr>PlaySound class</vt:lpstr>
      <vt:lpstr>PlaySound class</vt:lpstr>
      <vt:lpstr>PlaySound class</vt:lpstr>
      <vt:lpstr>Class 3:</vt:lpstr>
      <vt:lpstr>DisplayLogo class</vt:lpstr>
      <vt:lpstr>DisplayLogo class</vt:lpstr>
      <vt:lpstr>DisplayLogo class</vt:lpstr>
      <vt:lpstr>DisplayLogo class</vt:lpstr>
      <vt:lpstr>Class 4:</vt:lpstr>
      <vt:lpstr>ResponseCheck class</vt:lpstr>
      <vt:lpstr>ResponseCheck class</vt:lpstr>
      <vt:lpstr>ResponseCheck class</vt:lpstr>
      <vt:lpstr>ResponseCheck class</vt:lpstr>
      <vt:lpstr>ResponseCheck class</vt:lpstr>
      <vt:lpstr>ResponseCheck class</vt:lpstr>
      <vt:lpstr>ResponseCheck class</vt:lpstr>
      <vt:lpstr>ResponseCheck class</vt:lpstr>
      <vt:lpstr>Errors Handled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2025-04-03T16:22:53Z</dcterms:created>
  <dcterms:modified xsi:type="dcterms:W3CDTF">2025-04-03T23:21:37Z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